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5" r:id="rId3"/>
    <p:sldId id="283" r:id="rId4"/>
    <p:sldId id="258" r:id="rId5"/>
    <p:sldId id="259" r:id="rId6"/>
    <p:sldId id="269" r:id="rId7"/>
    <p:sldId id="261" r:id="rId8"/>
    <p:sldId id="262" r:id="rId9"/>
    <p:sldId id="278" r:id="rId10"/>
    <p:sldId id="272" r:id="rId11"/>
    <p:sldId id="265" r:id="rId12"/>
    <p:sldId id="274" r:id="rId13"/>
    <p:sldId id="266" r:id="rId14"/>
    <p:sldId id="267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62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5BCAD085-E8A6-8845-BD4E-CB4CCA059FC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C94D8F6-8F86-4D7D-A24E-91A8E3CDE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53292"/>
          <a:stretch/>
        </p:blipFill>
        <p:spPr>
          <a:xfrm>
            <a:off x="314649" y="5725773"/>
            <a:ext cx="2542851" cy="99570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7FA2B33-2A73-4007-96D6-FD262067C6A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736456" y="5571787"/>
            <a:ext cx="1322550" cy="110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3.JPG"/><Relationship Id="rId3" Type="http://schemas.openxmlformats.org/officeDocument/2006/relationships/slide" Target="slide5.xml"/><Relationship Id="rId7" Type="http://schemas.openxmlformats.org/officeDocument/2006/relationships/slide" Target="slide9.xml"/><Relationship Id="rId12" Type="http://schemas.openxmlformats.org/officeDocument/2006/relationships/slide" Target="slide14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13.xml"/><Relationship Id="rId5" Type="http://schemas.openxmlformats.org/officeDocument/2006/relationships/slide" Target="slide7.xml"/><Relationship Id="rId10" Type="http://schemas.openxmlformats.org/officeDocument/2006/relationships/slide" Target="slide12.xml"/><Relationship Id="rId4" Type="http://schemas.openxmlformats.org/officeDocument/2006/relationships/slide" Target="slide6.xml"/><Relationship Id="rId9" Type="http://schemas.openxmlformats.org/officeDocument/2006/relationships/slide" Target="slid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1850" y="2693987"/>
            <a:ext cx="7811805" cy="1470025"/>
          </a:xfrm>
        </p:spPr>
        <p:txBody>
          <a:bodyPr>
            <a:normAutofit fontScale="90000"/>
          </a:bodyPr>
          <a:lstStyle/>
          <a:p>
            <a:pPr algn="l">
              <a:spcBef>
                <a:spcPts val="600"/>
              </a:spcBef>
            </a:pPr>
            <a:r>
              <a:rPr lang="de-DE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Gesetzentwurf zur</a:t>
            </a:r>
            <a:br>
              <a:rPr lang="de-DE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Änderung der Kirchenverfassung</a:t>
            </a:r>
            <a:br>
              <a:rPr lang="de-DE" dirty="0"/>
            </a:b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1850" y="4103031"/>
            <a:ext cx="7480300" cy="1470025"/>
          </a:xfrm>
        </p:spPr>
        <p:txBody>
          <a:bodyPr>
            <a:normAutofit/>
          </a:bodyPr>
          <a:lstStyle/>
          <a:p>
            <a:pPr algn="l">
              <a:spcBef>
                <a:spcPts val="600"/>
              </a:spcBef>
            </a:pPr>
            <a:r>
              <a:rPr lang="de-DE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Einführung von</a:t>
            </a:r>
          </a:p>
          <a:p>
            <a:pPr algn="l">
              <a:spcBef>
                <a:spcPts val="600"/>
              </a:spcBef>
            </a:pPr>
            <a:r>
              <a:rPr lang="de-DE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Ltd. Rechtsdirektor </a:t>
            </a:r>
            <a:r>
              <a:rPr lang="de-DE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i.K</a:t>
            </a:r>
            <a:r>
              <a:rPr lang="de-DE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André Gilbert</a:t>
            </a:r>
            <a:endParaRPr sz="2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Der </a:t>
            </a:r>
            <a:r>
              <a:rPr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Bezirks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kirchenrat</a:t>
            </a: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Synopse: §§ 58 bis 62; S. 22</a:t>
            </a:r>
          </a:p>
          <a:p>
            <a:pPr marL="0" indent="0">
              <a:spcBef>
                <a:spcPts val="600"/>
              </a:spcBef>
              <a:buNone/>
            </a:pPr>
            <a:endParaRPr lang="de-DE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Errichtung, Größe, Zusammensetzung bleiben unverändert</a:t>
            </a:r>
          </a:p>
          <a:p>
            <a:pPr>
              <a:spcBef>
                <a:spcPts val="600"/>
              </a:spcBef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Neue Aufgaben: Gebäudeerhalt der Bezirkskirchengemeinde (alle ehemaligen Gebäude der Kirchengemeinden des Kirchenbezirks)</a:t>
            </a:r>
          </a:p>
          <a:p>
            <a:pPr>
              <a:spcBef>
                <a:spcPts val="600"/>
              </a:spcBef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Zuständig für Bildung, Aufhebung und Änderung von Ortskirchengemeinden</a:t>
            </a:r>
          </a:p>
        </p:txBody>
      </p:sp>
      <p:pic>
        <p:nvPicPr>
          <p:cNvPr id="4" name="Bezirkskirchenrat">
            <a:hlinkClick r:id="" action="ppaction://media"/>
            <a:extLst>
              <a:ext uri="{FF2B5EF4-FFF2-40B4-BE49-F238E27FC236}">
                <a16:creationId xmlns:a16="http://schemas.microsoft.com/office/drawing/2014/main" id="{8296FEE4-AFAD-4072-8BD5-17073C5BE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153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5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Das Dekanat</a:t>
            </a: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Synopse: §§ 63 und 64; S. 23-25</a:t>
            </a:r>
          </a:p>
          <a:p>
            <a:pPr marL="0" indent="0">
              <a:buNone/>
            </a:pPr>
            <a:endParaRPr lang="de-DE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Künftig stärkere dienstrechtliche Stellung der Dekan*innen</a:t>
            </a:r>
          </a:p>
          <a:p>
            <a:pPr>
              <a:spcBef>
                <a:spcPts val="600"/>
              </a:spcBef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Ausübung Dienst- und Fachaufsicht über alle Mitarbeiter*innen der Bezirkskirchengemeinde, einschl. Lebensführungsaufsicht bei Geistlichen</a:t>
            </a:r>
          </a:p>
          <a:p>
            <a:pPr>
              <a:spcBef>
                <a:spcPts val="600"/>
              </a:spcBef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Einberufung und Leitung der gemeinsamen Konferenz aller </a:t>
            </a:r>
            <a:r>
              <a:rPr lang="de-DE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Regioteams</a:t>
            </a: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(Nachfolgeformat zum Pfarrkonvent)</a:t>
            </a:r>
          </a:p>
          <a:p>
            <a:pPr>
              <a:spcBef>
                <a:spcPts val="600"/>
              </a:spcBef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Behält Vorsitz im Bezirkskirchenrat</a:t>
            </a:r>
          </a:p>
        </p:txBody>
      </p:sp>
      <p:pic>
        <p:nvPicPr>
          <p:cNvPr id="4" name="Dekanat">
            <a:hlinkClick r:id="" action="ppaction://media"/>
            <a:extLst>
              <a:ext uri="{FF2B5EF4-FFF2-40B4-BE49-F238E27FC236}">
                <a16:creationId xmlns:a16="http://schemas.microsoft.com/office/drawing/2014/main" id="{13B3F2BC-E0E6-48D9-B2DB-C225E65CD9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8377" y="5413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Die </a:t>
            </a:r>
            <a:r>
              <a:rPr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Landessynode</a:t>
            </a: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de-DE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Synopse: §§ 66 bis 79; S. 25</a:t>
            </a:r>
          </a:p>
          <a:p>
            <a:pPr marL="0" indent="0">
              <a:buNone/>
            </a:pPr>
            <a:endParaRPr lang="de-DE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Besteht weiter aus gewählten und berufenen Synodalen</a:t>
            </a:r>
          </a:p>
          <a:p>
            <a:pPr>
              <a:spcBef>
                <a:spcPts val="600"/>
              </a:spcBef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Künftig wählt jede der vier Bezirkssynoden jeweils vier beruflich und acht nicht beruflich in der Landeskirche tätige Mitglieder (von den beruflich Tätigen müssen mindestens die Hälfte Geistliche sein)</a:t>
            </a:r>
          </a:p>
          <a:p>
            <a:pPr>
              <a:spcBef>
                <a:spcPts val="600"/>
              </a:spcBef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Dekaninnen und Dekane sind nicht in die Landessynode wählbar (nehmen künftig mit beratender Stimme teil)</a:t>
            </a:r>
          </a:p>
          <a:p>
            <a:pPr>
              <a:spcBef>
                <a:spcPts val="600"/>
              </a:spcBef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Vorgesehen ist, dass mindestens zwei Jugendliche unter 27 Jahren gewählt werden; ebenfalls denkbar wäre die Entsendung durch einen Verband (z. B. die Evangelische Jugend der Pfalz)</a:t>
            </a:r>
          </a:p>
        </p:txBody>
      </p:sp>
      <p:pic>
        <p:nvPicPr>
          <p:cNvPr id="5" name="Landessynode">
            <a:hlinkClick r:id="" action="ppaction://media"/>
            <a:extLst>
              <a:ext uri="{FF2B5EF4-FFF2-40B4-BE49-F238E27FC236}">
                <a16:creationId xmlns:a16="http://schemas.microsoft.com/office/drawing/2014/main" id="{539B76E1-BB05-41E7-98C9-18BEBC8CA5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8579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2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Die </a:t>
            </a:r>
            <a:r>
              <a:rPr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Kirchenregierung</a:t>
            </a: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Synopse: §§ 81 bis 91; S. 29</a:t>
            </a:r>
          </a:p>
          <a:p>
            <a:pPr marL="0" indent="0">
              <a:buNone/>
            </a:pPr>
            <a:endParaRPr lang="de-DE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Verkleinerung von 15 auf 13 Mitglieder</a:t>
            </a:r>
          </a:p>
          <a:p>
            <a:pPr>
              <a:spcBef>
                <a:spcPts val="600"/>
              </a:spcBef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Neue Zuständigkeit: Anerkennung anderer Gemeindeformen</a:t>
            </a:r>
          </a:p>
          <a:p>
            <a:pPr>
              <a:spcBef>
                <a:spcPts val="600"/>
              </a:spcBef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Zuweisung der Personalbudgets für </a:t>
            </a:r>
            <a:r>
              <a:rPr lang="de-DE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Regioteams</a:t>
            </a: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 die Bezirkskirchengemeinden</a:t>
            </a:r>
          </a:p>
          <a:p>
            <a:endParaRPr lang="de-DE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Kirchenregierung">
            <a:hlinkClick r:id="" action="ppaction://media"/>
            <a:extLst>
              <a:ext uri="{FF2B5EF4-FFF2-40B4-BE49-F238E27FC236}">
                <a16:creationId xmlns:a16="http://schemas.microsoft.com/office/drawing/2014/main" id="{B37A1F7A-9ED1-4DD7-A564-37BACD68EB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845" y="5413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Übergangsrecht</a:t>
            </a: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Synopse: § 108; S. 38 </a:t>
            </a:r>
          </a:p>
          <a:p>
            <a:pPr>
              <a:spcBef>
                <a:spcPts val="600"/>
              </a:spcBef>
            </a:pPr>
            <a:endParaRPr lang="de-DE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Regelt den Übergang vom „alten“ auf das „neue“ System</a:t>
            </a:r>
          </a:p>
          <a:p>
            <a:pPr>
              <a:spcBef>
                <a:spcPts val="600"/>
              </a:spcBef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Ziel: Neue Struktur tritt in Kraft, ohne einen rechtsfreien Raum überbrücken zu müssen</a:t>
            </a:r>
          </a:p>
          <a:p>
            <a:pPr>
              <a:spcBef>
                <a:spcPts val="600"/>
              </a:spcBef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Nachgeordnetes Recht kann schrittweise angepasst werden</a:t>
            </a:r>
          </a:p>
        </p:txBody>
      </p:sp>
      <p:pic>
        <p:nvPicPr>
          <p:cNvPr id="4" name="Übergangsrecht">
            <a:hlinkClick r:id="" action="ppaction://media"/>
            <a:extLst>
              <a:ext uri="{FF2B5EF4-FFF2-40B4-BE49-F238E27FC236}">
                <a16:creationId xmlns:a16="http://schemas.microsoft.com/office/drawing/2014/main" id="{FD3F7797-C14D-4DCE-BB11-D8321AA971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2967" y="5413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FD9C8C-4B2C-467B-A33C-3EB9F661A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74776" y="580907"/>
            <a:ext cx="8229600" cy="1143000"/>
          </a:xfrm>
        </p:spPr>
        <p:txBody>
          <a:bodyPr/>
          <a:lstStyle/>
          <a:p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Inhalt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4677406-33B6-4B33-9E26-3EF5AE1A9F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44295" y="2415562"/>
            <a:ext cx="5282293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defTabSz="914400" eaLnBrk="0" fontAlgn="base" hangingPunct="0">
              <a:spcBef>
                <a:spcPts val="600"/>
              </a:spcBef>
              <a:spcAft>
                <a:spcPct val="0"/>
              </a:spcAft>
              <a:buNone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91440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Vorbemerkung</a:t>
            </a:r>
          </a:p>
          <a:p>
            <a:pPr defTabSz="91440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 action="ppaction://hlinksldjump"/>
              </a:rPr>
              <a:t>Andere Formen von Gemeinde</a:t>
            </a: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91440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 action="ppaction://hlinksldjump"/>
              </a:rPr>
              <a:t>Ortskirchengemeinde</a:t>
            </a: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91440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Ortskirchengemeinderat</a:t>
            </a: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91440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 action="ppaction://hlinksldjump"/>
              </a:rPr>
              <a:t>Regioteam</a:t>
            </a: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91440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 action="ppaction://hlinksldjump"/>
              </a:rPr>
              <a:t>Bezirkskirchengemeinde</a:t>
            </a: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454AD291-CC7A-46F5-A13A-6EE6653BF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422" y="2726843"/>
            <a:ext cx="5282293" cy="2139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de-DE" alt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 action="ppaction://hlinksldjump"/>
              </a:rPr>
              <a:t>Bezirkssynode</a:t>
            </a:r>
            <a:endParaRPr lang="de-DE" altLang="de-DE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91440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de-DE" alt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 action="ppaction://hlinksldjump"/>
              </a:rPr>
              <a:t>Bezirkskirchenrat</a:t>
            </a:r>
            <a:endParaRPr lang="de-DE" altLang="de-DE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91440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de-DE" alt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9" action="ppaction://hlinksldjump"/>
              </a:rPr>
              <a:t>Dekanat</a:t>
            </a:r>
            <a:endParaRPr lang="de-DE" altLang="de-DE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91440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de-DE" alt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0" action="ppaction://hlinksldjump"/>
              </a:rPr>
              <a:t>Landessynode</a:t>
            </a:r>
            <a:endParaRPr lang="de-DE" altLang="de-DE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91440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de-DE" alt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1" action="ppaction://hlinksldjump"/>
              </a:rPr>
              <a:t>Kirchenregierung</a:t>
            </a:r>
            <a:endParaRPr lang="de-DE" altLang="de-DE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91440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de-DE" alt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2" action="ppaction://hlinksldjump"/>
              </a:rPr>
              <a:t>Übergangsrecht</a:t>
            </a:r>
            <a:endParaRPr lang="de-DE" altLang="de-DE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576117C-8991-4CC3-9E99-F9346EBFDEB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73569" y="353154"/>
            <a:ext cx="990600" cy="123825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0A57BF0-97DC-41B9-8554-304351DBBC8C}"/>
              </a:ext>
            </a:extLst>
          </p:cNvPr>
          <p:cNvSpPr txBox="1"/>
          <p:nvPr/>
        </p:nvSpPr>
        <p:spPr>
          <a:xfrm>
            <a:off x="4572000" y="1665268"/>
            <a:ext cx="4193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Sprecher: Ltd. Rechtsdirektor </a:t>
            </a:r>
            <a:r>
              <a:rPr lang="de-DE" sz="1400" dirty="0" err="1"/>
              <a:t>i.K</a:t>
            </a:r>
            <a:r>
              <a:rPr lang="de-DE" sz="1400" dirty="0"/>
              <a:t>. André Gilbert</a:t>
            </a:r>
          </a:p>
        </p:txBody>
      </p:sp>
    </p:spTree>
    <p:extLst>
      <p:ext uri="{BB962C8B-B14F-4D97-AF65-F5344CB8AC3E}">
        <p14:creationId xmlns:p14="http://schemas.microsoft.com/office/powerpoint/2010/main" val="454438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0755ED-FB9D-493B-B63A-2BA9FCE2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Vorbemerkung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7677532-C6C2-4D08-8E83-9CD01FA32C2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87400" y="2378159"/>
            <a:ext cx="7899400" cy="2970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ts val="600"/>
              </a:spcBef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Stellungnahme </a:t>
            </a:r>
            <a:r>
              <a:rPr lang="de-DE" alt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zur Änderung der Kirchenverfassung bis Ende Oktober 2026</a:t>
            </a:r>
          </a:p>
          <a:p>
            <a:pPr defTabSz="914400" eaLnBrk="0" fontAlgn="base" hangingPunct="0">
              <a:spcBef>
                <a:spcPts val="600"/>
              </a:spcBef>
            </a:pPr>
            <a:r>
              <a:rPr lang="de-DE" alt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 geht 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 Kern um die Umsetzung der </a:t>
            </a:r>
            <a:r>
              <a:rPr lang="de-DE" alt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 Mai 2025 verabschiedeten Eckpunkte für Strukturveränderung</a:t>
            </a: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914400" eaLnBrk="0" fontAlgn="base" hangingPunct="0">
              <a:spcBef>
                <a:spcPts val="600"/>
              </a:spcBef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Änderung statt Neufassung zur besseren Lesbarkeit</a:t>
            </a:r>
          </a:p>
          <a:p>
            <a:pPr defTabSz="914400" eaLnBrk="0" fontAlgn="base" hangingPunct="0">
              <a:spcBef>
                <a:spcPts val="600"/>
              </a:spcBef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Kirchenverfassung regelt „große Linien“</a:t>
            </a:r>
          </a:p>
          <a:p>
            <a:pPr defTabSz="914400" eaLnBrk="0" fontAlgn="base" hangingPunct="0">
              <a:spcBef>
                <a:spcPts val="600"/>
              </a:spcBef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Detailregelungen erfolgen durch Gesetze, Verordnungen, Verwaltungsvorschriften</a:t>
            </a:r>
            <a:endParaRPr lang="de-DE" altLang="de-DE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914400" eaLnBrk="0" fontAlgn="base" hangingPunct="0">
              <a:spcBef>
                <a:spcPts val="600"/>
              </a:spcBef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Grundlage der Präsentation: Synopse (in Ihren Unterlagen)</a:t>
            </a:r>
          </a:p>
        </p:txBody>
      </p:sp>
      <p:pic>
        <p:nvPicPr>
          <p:cNvPr id="3" name="Vorbemerkung">
            <a:hlinkClick r:id="" action="ppaction://media"/>
            <a:extLst>
              <a:ext uri="{FF2B5EF4-FFF2-40B4-BE49-F238E27FC236}">
                <a16:creationId xmlns:a16="http://schemas.microsoft.com/office/drawing/2014/main" id="{76AA2E27-8772-4485-A046-5B23DC3E59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3718" y="6024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8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Andere Formen von Gemeinde</a:t>
            </a:r>
            <a:endParaRPr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406" y="1848775"/>
            <a:ext cx="8229600" cy="4525963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de-DE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Synopse: §§ 1 Abs. 2, 5 Abs. 2, 7a, 50 Abs. 4; S. 3</a:t>
            </a:r>
          </a:p>
          <a:p>
            <a:pPr marL="0" indent="0">
              <a:spcBef>
                <a:spcPts val="600"/>
              </a:spcBef>
              <a:buNone/>
            </a:pPr>
            <a:endParaRPr lang="de-DE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Neu: Rechtliche </a:t>
            </a:r>
            <a:r>
              <a:rPr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Anerkennung</a:t>
            </a:r>
            <a:r>
              <a:rPr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nicht</a:t>
            </a: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parochialer</a:t>
            </a:r>
            <a:r>
              <a:rPr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Gemeindeformen</a:t>
            </a: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durch die Kirchenregierung</a:t>
            </a:r>
            <a:endParaRPr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600"/>
              </a:spcBef>
            </a:pPr>
            <a:r>
              <a:rPr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Beispiele</a:t>
            </a:r>
            <a:r>
              <a:rPr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Militärseelsorge</a:t>
            </a:r>
            <a:r>
              <a:rPr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Anstaltsgemeinden</a:t>
            </a:r>
            <a:r>
              <a:rPr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Schwerpunktgemeinden (z. B. Jugend-, Citykirchen) </a:t>
            </a:r>
          </a:p>
          <a:p>
            <a:pPr>
              <a:spcBef>
                <a:spcPts val="600"/>
              </a:spcBef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Anerkannte </a:t>
            </a:r>
            <a:r>
              <a:rPr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Gemeinde</a:t>
            </a: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entsende</a:t>
            </a: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ein</a:t>
            </a:r>
            <a:r>
              <a:rPr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Mitglied</a:t>
            </a:r>
            <a:r>
              <a:rPr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die </a:t>
            </a:r>
            <a:r>
              <a:rPr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Bezirkssynode</a:t>
            </a: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(Regelung in § 50, S. 18)</a:t>
            </a:r>
          </a:p>
          <a:p>
            <a:pPr>
              <a:spcBef>
                <a:spcPts val="600"/>
              </a:spcBef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Genaue Ausarbeitung zu Errichtung, Finanzen und Personal erfolgt in einem ausführenden Gesetz</a:t>
            </a:r>
            <a:endParaRPr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Andere Formen von Gemeinde">
            <a:hlinkClick r:id="" action="ppaction://media"/>
            <a:extLst>
              <a:ext uri="{FF2B5EF4-FFF2-40B4-BE49-F238E27FC236}">
                <a16:creationId xmlns:a16="http://schemas.microsoft.com/office/drawing/2014/main" id="{44B77E18-9666-48BD-9AE1-CEF443D47A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26694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Die </a:t>
            </a:r>
            <a:r>
              <a:rPr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Ortskirchengemeind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29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Synopse: §§ 5 bis 9; S. 2-4</a:t>
            </a: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0" indent="0">
              <a:buNone/>
            </a:pPr>
            <a:endParaRPr lang="de-DE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Kernregelungen der Verfassungsreform: Ortskirchengemeinde werden Körperschaften kirchlichen Rechts</a:t>
            </a:r>
          </a:p>
          <a:p>
            <a:pPr>
              <a:spcBef>
                <a:spcPts val="600"/>
              </a:spcBef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Kraft gesetzlicher Vertretungsmacht  kann sie weiter im außerkirchlichen Rechtsverkehr handeln; ist vertreten durch den Ortskirchengemeinderat (Presbyterium) </a:t>
            </a:r>
          </a:p>
          <a:p>
            <a:pPr>
              <a:spcBef>
                <a:spcPts val="600"/>
              </a:spcBef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Verantwortungsgewinn gegenüber der bestehenden Rechtslage</a:t>
            </a:r>
          </a:p>
          <a:p>
            <a:pPr>
              <a:spcBef>
                <a:spcPts val="600"/>
              </a:spcBef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Bei Bedarf können Einzelvollmachten erteilt werden</a:t>
            </a:r>
          </a:p>
          <a:p>
            <a:pPr>
              <a:spcBef>
                <a:spcPts val="600"/>
              </a:spcBef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Neue Begrifflichkeiten „nicht in Stein gemeißelt“ und können nach der Stellungnahme verworfen werden.</a:t>
            </a:r>
          </a:p>
          <a:p>
            <a:endParaRPr lang="de-DE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de-DE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de-DE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de-DE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de-DE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Die OrtsKG">
            <a:hlinkClick r:id="" action="ppaction://media"/>
            <a:extLst>
              <a:ext uri="{FF2B5EF4-FFF2-40B4-BE49-F238E27FC236}">
                <a16:creationId xmlns:a16="http://schemas.microsoft.com/office/drawing/2014/main" id="{E770C27D-56BA-4D26-8548-92346DB2A6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5413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492" y="274638"/>
            <a:ext cx="8229600" cy="1143000"/>
          </a:xfrm>
        </p:spPr>
        <p:txBody>
          <a:bodyPr>
            <a:noAutofit/>
          </a:bodyPr>
          <a:lstStyle/>
          <a:p>
            <a:r>
              <a:rPr lang="de-DE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Ortskirchengemeinderat (OKGR)</a:t>
            </a:r>
            <a:endParaRPr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Synopse: §§ 6 Abs. 3, 10 bis 14; S. 4-8</a:t>
            </a:r>
          </a:p>
          <a:p>
            <a:pPr marL="0" indent="0">
              <a:buNone/>
            </a:pPr>
            <a:endParaRPr lang="de-DE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Änderung in zwei wichtigen Punkten:</a:t>
            </a:r>
          </a:p>
          <a:p>
            <a:pPr lvl="1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Größe des künftigen Ortskirchengemeinderats / Presbyteriums ist unabhängig von der Gemeindegliederzahl</a:t>
            </a:r>
          </a:p>
          <a:p>
            <a:pPr lvl="1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Keine geborenen Mitglieder (Verringerung von Sitzungszeiten)</a:t>
            </a:r>
          </a:p>
          <a:p>
            <a:pPr>
              <a:spcBef>
                <a:spcPts val="600"/>
              </a:spcBef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Aufgaben OKGR: Leitung des inhaltlichen Lebens der Ortskirchengemeinde – Verantwortung für Verkündigung, Seelsorge, christliche Bildung, Diakonie, Mission sowie die Einhaltung der kirchlichen Ordnung</a:t>
            </a:r>
          </a:p>
          <a:p>
            <a:pPr>
              <a:spcBef>
                <a:spcPts val="600"/>
              </a:spcBef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Benennung des Bezugspfarrers nur mit Einvernehmen des OKGR</a:t>
            </a:r>
          </a:p>
          <a:p>
            <a:pPr>
              <a:spcBef>
                <a:spcPts val="600"/>
              </a:spcBef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Zusammenarbeit mit dem Regioteam</a:t>
            </a:r>
          </a:p>
          <a:p>
            <a:pPr marL="0" indent="0">
              <a:buNone/>
            </a:pPr>
            <a:endParaRPr lang="de-DE" sz="2200" b="1" dirty="0"/>
          </a:p>
          <a:p>
            <a:pPr marL="0" indent="0">
              <a:buNone/>
            </a:pPr>
            <a:endParaRPr lang="de-DE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Ortskirchengemeinderat">
            <a:hlinkClick r:id="" action="ppaction://media"/>
            <a:extLst>
              <a:ext uri="{FF2B5EF4-FFF2-40B4-BE49-F238E27FC236}">
                <a16:creationId xmlns:a16="http://schemas.microsoft.com/office/drawing/2014/main" id="{66AE2025-5B1B-416D-99EA-D910CA85E8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908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7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Das Regioteam</a:t>
            </a: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de-DE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Synopse: §§ 15 bis 18; S. 8-10</a:t>
            </a:r>
          </a:p>
          <a:p>
            <a:pPr marL="0" indent="0">
              <a:buNone/>
            </a:pPr>
            <a:endParaRPr lang="de-DE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Bisher keine Regelung zu multiprofessionellen Teams</a:t>
            </a:r>
          </a:p>
          <a:p>
            <a:pPr>
              <a:spcBef>
                <a:spcPts val="600"/>
              </a:spcBef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Zuweisung eines Personalbudgets an die Bezirkskirchengemeinde Dienstbereich des </a:t>
            </a:r>
            <a:r>
              <a:rPr lang="de-DE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Regioteams</a:t>
            </a: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ist die Region</a:t>
            </a:r>
          </a:p>
          <a:p>
            <a:pPr>
              <a:spcBef>
                <a:spcPts val="600"/>
              </a:spcBef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Benennung einer </a:t>
            </a:r>
            <a:r>
              <a:rPr lang="de-DE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Bezugspfarrperson</a:t>
            </a: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je Ortskirchengemeinde im Einvernehmen mit dem Ortskirchengemeinderat</a:t>
            </a:r>
          </a:p>
          <a:p>
            <a:pPr>
              <a:spcBef>
                <a:spcPts val="600"/>
              </a:spcBef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Stellenbesetzung nach dem Wohl der Ortskirchengemeinden und der Landeskirche</a:t>
            </a:r>
          </a:p>
          <a:p>
            <a:pPr>
              <a:spcBef>
                <a:spcPts val="600"/>
              </a:spcBef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Aufgaben: Gottesdienst, Sakramente, Amtshandlungen, Seelsorge, Diakonie, christliche Bildung, Arbeit mit Ehrenamtlichen</a:t>
            </a:r>
          </a:p>
          <a:p>
            <a:pPr>
              <a:spcBef>
                <a:spcPts val="600"/>
              </a:spcBef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Weitere Regelungen durch Rechtsverordnungen der Kirchenregierung</a:t>
            </a:r>
            <a:endParaRPr lang="de-DE" sz="8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Regioteam">
            <a:hlinkClick r:id="" action="ppaction://media"/>
            <a:extLst>
              <a:ext uri="{FF2B5EF4-FFF2-40B4-BE49-F238E27FC236}">
                <a16:creationId xmlns:a16="http://schemas.microsoft.com/office/drawing/2014/main" id="{CFA9DDDA-5226-43C3-8B1F-D9E5A5C737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7456" y="5413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Die </a:t>
            </a:r>
            <a:r>
              <a:rPr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Bezirkskirchengemeinde</a:t>
            </a: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Synopse: §§ 47 bis 48a; S. 16-17</a:t>
            </a:r>
          </a:p>
          <a:p>
            <a:pPr marL="0" indent="0">
              <a:buNone/>
            </a:pPr>
            <a:endParaRPr lang="de-DE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Bezirkskirchengemeinde (ehemals Kirchenbezirk) ist Körperschaft des öffentlichen Rechts</a:t>
            </a:r>
          </a:p>
          <a:p>
            <a:pPr>
              <a:spcBef>
                <a:spcPts val="600"/>
              </a:spcBef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Neu: Recht der Besteuerung</a:t>
            </a:r>
          </a:p>
          <a:p>
            <a:pPr>
              <a:spcBef>
                <a:spcPts val="600"/>
              </a:spcBef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Untergliederung in bis zu sieben Regionen</a:t>
            </a:r>
          </a:p>
          <a:p>
            <a:pPr>
              <a:spcBef>
                <a:spcPts val="600"/>
              </a:spcBef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Bezeichnung hat steuerliche und mitgliedschaftsrechtliche Erwägungen</a:t>
            </a:r>
          </a:p>
        </p:txBody>
      </p:sp>
      <p:pic>
        <p:nvPicPr>
          <p:cNvPr id="4" name="Bezirkskirchengemeinde">
            <a:hlinkClick r:id="" action="ppaction://media"/>
            <a:extLst>
              <a:ext uri="{FF2B5EF4-FFF2-40B4-BE49-F238E27FC236}">
                <a16:creationId xmlns:a16="http://schemas.microsoft.com/office/drawing/2014/main" id="{684F1530-459A-4FE6-B063-257236E85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429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Die </a:t>
            </a:r>
            <a:r>
              <a:rPr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Bezirkssynode</a:t>
            </a: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b="1" dirty="0">
                <a:latin typeface="Open Sans" panose="020B0606030504020204" pitchFamily="34" charset="0"/>
              </a:rPr>
              <a:t>Synopse: </a:t>
            </a:r>
            <a:r>
              <a:rPr lang="de-DE" sz="2000" b="1" dirty="0"/>
              <a:t>§§ 49 bis 57; S. 17-21</a:t>
            </a:r>
          </a:p>
          <a:p>
            <a:pPr marL="0" indent="0">
              <a:buNone/>
            </a:pPr>
            <a:endParaRPr lang="de-DE" sz="2000" b="1" dirty="0">
              <a:latin typeface="Open Sans" panose="020B0606030504020204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Zusammensetzung aus gewählten, berufenen und geborenen Mitgliedern</a:t>
            </a:r>
          </a:p>
          <a:p>
            <a:pPr>
              <a:spcBef>
                <a:spcPts val="600"/>
              </a:spcBef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Wahlen erfolgen in den Regionen</a:t>
            </a:r>
          </a:p>
          <a:p>
            <a:pPr>
              <a:spcBef>
                <a:spcPts val="600"/>
              </a:spcBef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Abschied vom </a:t>
            </a:r>
            <a:r>
              <a:rPr lang="de-DE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pfarrzentrierten</a:t>
            </a: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Dualismus weltlich/geistlich</a:t>
            </a:r>
          </a:p>
          <a:p>
            <a:pPr>
              <a:spcBef>
                <a:spcPts val="600"/>
              </a:spcBef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Größe der Bezirkssynode abhängig von der Zahl der Regionen</a:t>
            </a:r>
          </a:p>
          <a:p>
            <a:pPr>
              <a:spcBef>
                <a:spcPts val="600"/>
              </a:spcBef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Neue Aufgaben: Festsetzung des ortskirchlichen Budgets sowie Festlegung der Regionen (Anzahl und Zuschnitt)</a:t>
            </a:r>
          </a:p>
          <a:p>
            <a:pPr>
              <a:spcBef>
                <a:spcPts val="600"/>
              </a:spcBef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Neuerung Arbeitsweise: Bildung von Ausschüssen für Aufgaben auch des Bezirkskirchenrats (z.B. Bauausschüsse)</a:t>
            </a:r>
          </a:p>
        </p:txBody>
      </p:sp>
      <p:pic>
        <p:nvPicPr>
          <p:cNvPr id="4" name="Bezirkssynode">
            <a:hlinkClick r:id="" action="ppaction://media"/>
            <a:extLst>
              <a:ext uri="{FF2B5EF4-FFF2-40B4-BE49-F238E27FC236}">
                <a16:creationId xmlns:a16="http://schemas.microsoft.com/office/drawing/2014/main" id="{04374FD8-35AB-4F92-BCF3-940CA585C1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6648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7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enutzerdefiniert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799</Words>
  <Application>Microsoft Office PowerPoint</Application>
  <PresentationFormat>Bildschirmpräsentation (4:3)</PresentationFormat>
  <Paragraphs>109</Paragraphs>
  <Slides>14</Slides>
  <Notes>0</Notes>
  <HiddenSlides>0</HiddenSlides>
  <MMClips>12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8" baseType="lpstr">
      <vt:lpstr>Arial</vt:lpstr>
      <vt:lpstr>Open Sans</vt:lpstr>
      <vt:lpstr>Symbol</vt:lpstr>
      <vt:lpstr>Office Theme</vt:lpstr>
      <vt:lpstr>Gesetzentwurf zur Änderung der Kirchenverfassung </vt:lpstr>
      <vt:lpstr>Inhalt</vt:lpstr>
      <vt:lpstr>Vorbemerkung</vt:lpstr>
      <vt:lpstr>Andere Formen von Gemeinde</vt:lpstr>
      <vt:lpstr>Die Ortskirchengemeinde</vt:lpstr>
      <vt:lpstr>Ortskirchengemeinderat (OKGR)</vt:lpstr>
      <vt:lpstr>Das Regioteam</vt:lpstr>
      <vt:lpstr>Die Bezirkskirchengemeinde</vt:lpstr>
      <vt:lpstr>Die Bezirkssynode</vt:lpstr>
      <vt:lpstr>Der Bezirkskirchenrat</vt:lpstr>
      <vt:lpstr>Das Dekanat</vt:lpstr>
      <vt:lpstr>Die Landessynode</vt:lpstr>
      <vt:lpstr>Die Kirchenregierung</vt:lpstr>
      <vt:lpstr>Übergangsrecht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Einführung in die geplante Verfassung anhand der Synopse (Gegenüberstellung)</dc:title>
  <dc:subject/>
  <dc:creator>von Eckardstein-Anheier Friederike</dc:creator>
  <cp:keywords/>
  <dc:description>generated using python-pptx</dc:description>
  <cp:lastModifiedBy>von Eckardstein-Anheier Friederike</cp:lastModifiedBy>
  <cp:revision>66</cp:revision>
  <dcterms:created xsi:type="dcterms:W3CDTF">2013-01-27T09:14:16Z</dcterms:created>
  <dcterms:modified xsi:type="dcterms:W3CDTF">2026-01-30T11:10:45Z</dcterms:modified>
  <cp:category/>
</cp:coreProperties>
</file>