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  <p:sldMasterId id="2147483721" r:id="rId2"/>
    <p:sldMasterId id="2147483734" r:id="rId3"/>
    <p:sldMasterId id="2147483759" r:id="rId4"/>
    <p:sldMasterId id="2147483774" r:id="rId5"/>
    <p:sldMasterId id="2147483789" r:id="rId6"/>
    <p:sldMasterId id="2147483802" r:id="rId7"/>
  </p:sldMasterIdLst>
  <p:notesMasterIdLst>
    <p:notesMasterId r:id="rId17"/>
  </p:notesMasterIdLst>
  <p:handoutMasterIdLst>
    <p:handoutMasterId r:id="rId18"/>
  </p:handoutMasterIdLst>
  <p:sldIdLst>
    <p:sldId id="2755" r:id="rId8"/>
    <p:sldId id="2848" r:id="rId9"/>
    <p:sldId id="814" r:id="rId10"/>
    <p:sldId id="2843" r:id="rId11"/>
    <p:sldId id="816" r:id="rId12"/>
    <p:sldId id="789" r:id="rId13"/>
    <p:sldId id="2850" r:id="rId14"/>
    <p:sldId id="2856" r:id="rId15"/>
    <p:sldId id="28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3AE5C"/>
    <a:srgbClr val="F7F6F5"/>
    <a:srgbClr val="00BDD0"/>
    <a:srgbClr val="FFC964"/>
    <a:srgbClr val="D8F5F8"/>
    <a:srgbClr val="92E3EB"/>
    <a:srgbClr val="F0EDE9"/>
    <a:srgbClr val="DCD7CE"/>
    <a:srgbClr val="81B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86177" autoAdjust="0"/>
  </p:normalViewPr>
  <p:slideViewPr>
    <p:cSldViewPr snapToGrid="0">
      <p:cViewPr varScale="1">
        <p:scale>
          <a:sx n="74" d="100"/>
          <a:sy n="74" d="100"/>
        </p:scale>
        <p:origin x="792" y="77"/>
      </p:cViewPr>
      <p:guideLst/>
    </p:cSldViewPr>
  </p:slideViewPr>
  <p:outlineViewPr>
    <p:cViewPr>
      <p:scale>
        <a:sx n="33" d="100"/>
        <a:sy n="33" d="100"/>
      </p:scale>
      <p:origin x="0" y="-7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52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48050885988803E-2"/>
          <c:y val="0.14061558491800247"/>
          <c:w val="0.91235120173297113"/>
          <c:h val="0.68908652899827083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5152265355476853E-2"/>
                  <c:y val="-0.343065366829146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EF-494D-A621-8C975FA7A41D}"/>
                </c:ext>
              </c:extLst>
            </c:dLbl>
            <c:dLbl>
              <c:idx val="1"/>
              <c:layout>
                <c:manualLayout>
                  <c:x val="2.0827004493562347E-2"/>
                  <c:y val="-0.329973594053244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400" b="1" i="0" u="none" strike="noStrike" kern="1200" baseline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168455962696002E-2"/>
                      <c:h val="0.127339055887503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2EF-494D-A621-8C975FA7A41D}"/>
                </c:ext>
              </c:extLst>
            </c:dLbl>
            <c:dLbl>
              <c:idx val="2"/>
              <c:layout>
                <c:manualLayout>
                  <c:x val="4.431080646365518E-3"/>
                  <c:y val="-0.294856179478295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EF-494D-A621-8C975FA7A41D}"/>
                </c:ext>
              </c:extLst>
            </c:dLbl>
            <c:dLbl>
              <c:idx val="3"/>
              <c:layout>
                <c:manualLayout>
                  <c:x val="1.6480802223530603E-2"/>
                  <c:y val="-0.267413081210873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400" b="1" i="0" u="none" strike="noStrike" kern="1200" baseline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586115902779898E-2"/>
                      <c:h val="7.07935486541781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2EF-494D-A621-8C975FA7A41D}"/>
                </c:ext>
              </c:extLst>
            </c:dLbl>
            <c:dLbl>
              <c:idx val="4"/>
              <c:layout>
                <c:manualLayout>
                  <c:x val="1.4982567134287923E-3"/>
                  <c:y val="-0.23981564263256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58BA46-D372-4E19-88AF-06BE3332CE91}" type="VALUE">
                      <a:rPr lang="en-US">
                        <a:solidFill>
                          <a:schemeClr val="tx2"/>
                        </a:solidFill>
                      </a:rPr>
                      <a:pPr>
                        <a:defRPr sz="1400" b="1"/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2EF-494D-A621-8C975FA7A41D}"/>
                </c:ext>
              </c:extLst>
            </c:dLbl>
            <c:dLbl>
              <c:idx val="5"/>
              <c:layout>
                <c:manualLayout>
                  <c:x val="4.494770140286322E-3"/>
                  <c:y val="-0.215219166465125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724803746066486E-2"/>
                      <c:h val="5.93389987539560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2EF-494D-A621-8C975FA7A41D}"/>
                </c:ext>
              </c:extLst>
            </c:dLbl>
            <c:dLbl>
              <c:idx val="6"/>
              <c:layout>
                <c:manualLayout>
                  <c:x val="1.2735241050629516E-2"/>
                  <c:y val="-0.199846368860473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92A33A3-71F9-45F9-B356-B229BC5888D9}" type="VALUE">
                      <a:rPr lang="en-US" sz="1400" b="1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66157613303003E-2"/>
                      <c:h val="5.933899875395607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F2EF-494D-A621-8C975FA7A41D}"/>
                </c:ext>
              </c:extLst>
            </c:dLbl>
            <c:dLbl>
              <c:idx val="7"/>
              <c:layout>
                <c:manualLayout>
                  <c:x val="1.4770215789077544E-3"/>
                  <c:y val="-0.178044110487564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663C6A-EE51-4231-943D-A7B975763BCD}" type="VALUE">
                      <a:rPr lang="en-US" sz="1400" b="1">
                        <a:solidFill>
                          <a:schemeClr val="tx2"/>
                        </a:solidFill>
                      </a:rPr>
                      <a:pPr>
                        <a:defRPr>
                          <a:solidFill>
                            <a:schemeClr val="tx2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2EF-494D-A621-8C975FA7A41D}"/>
                </c:ext>
              </c:extLst>
            </c:dLbl>
            <c:dLbl>
              <c:idx val="8"/>
              <c:layout>
                <c:manualLayout>
                  <c:x val="3.7456417835719825E-3"/>
                  <c:y val="-0.16602621413023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7FBA143-767F-4505-8979-87F9D100DDD4}" type="VALUE">
                      <a:rPr lang="en-US" sz="1400" b="1" dirty="0">
                        <a:solidFill>
                          <a:schemeClr val="tx2"/>
                        </a:solidFill>
                      </a:rPr>
                      <a:pPr>
                        <a:defRPr sz="1400">
                          <a:solidFill>
                            <a:schemeClr val="tx2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728290319208902E-2"/>
                      <c:h val="5.933899875395607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6F8-45AD-B02F-F3459D379FB9}"/>
                </c:ext>
              </c:extLst>
            </c:dLbl>
            <c:dLbl>
              <c:idx val="9"/>
              <c:layout>
                <c:manualLayout>
                  <c:x val="-2.9540431578156186E-3"/>
                  <c:y val="-0.145145597339707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C5EA03-F66B-4B20-8142-DCEBA3ACCD1B}" type="VALUE">
                      <a:rPr lang="en-US" sz="1400" b="1">
                        <a:solidFill>
                          <a:schemeClr val="tx2"/>
                        </a:solidFill>
                      </a:rPr>
                      <a:pPr>
                        <a:defRPr>
                          <a:solidFill>
                            <a:schemeClr val="tx2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2EF-494D-A621-8C975FA7A41D}"/>
                </c:ext>
              </c:extLst>
            </c:dLbl>
            <c:dLbl>
              <c:idx val="10"/>
              <c:layout>
                <c:manualLayout>
                  <c:x val="-4.4947701402863766E-3"/>
                  <c:y val="-0.13528061892093612"/>
                </c:manualLayout>
              </c:layout>
              <c:tx>
                <c:rich>
                  <a:bodyPr/>
                  <a:lstStyle/>
                  <a:p>
                    <a:fld id="{45E8CB5A-8579-4DE2-A7CA-25478432AB60}" type="VALUE">
                      <a:rPr lang="en-US" sz="1400" b="1">
                        <a:solidFill>
                          <a:schemeClr val="tx2"/>
                        </a:solidFill>
                      </a:rPr>
                      <a:pPr/>
                      <a:t>[WERT]</a:t>
                    </a:fld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F8-45AD-B02F-F3459D379FB9}"/>
                </c:ext>
              </c:extLst>
            </c:dLbl>
            <c:dLbl>
              <c:idx val="11"/>
              <c:layout>
                <c:manualLayout>
                  <c:x val="-1.0487796994001656E-2"/>
                  <c:y val="-0.122982380837214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E701E2-E6D8-4863-BE89-9DC4656DB91F}" type="VALUE">
                      <a:rPr lang="en-US" sz="1400" b="1">
                        <a:solidFill>
                          <a:schemeClr val="tx2"/>
                        </a:solidFill>
                      </a:rPr>
                      <a:pPr>
                        <a:defRPr>
                          <a:solidFill>
                            <a:schemeClr val="tx2"/>
                          </a:solidFill>
                        </a:defRPr>
                      </a:pPr>
                      <a:t>[WERT]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902753701460907E-2"/>
                      <c:h val="8.013851495870043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6F8-45AD-B02F-F3459D379F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Tabelle1!$A$2:$A$13</c:f>
              <c:numCache>
                <c:formatCode>General</c:formatCode>
                <c:ptCount val="12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  <c:pt idx="4">
                  <c:v>2024</c:v>
                </c:pt>
                <c:pt idx="5">
                  <c:v>2028</c:v>
                </c:pt>
                <c:pt idx="6">
                  <c:v>2032</c:v>
                </c:pt>
                <c:pt idx="7">
                  <c:v>2036</c:v>
                </c:pt>
                <c:pt idx="8">
                  <c:v>2040</c:v>
                </c:pt>
                <c:pt idx="9">
                  <c:v>2044</c:v>
                </c:pt>
                <c:pt idx="10">
                  <c:v>2048</c:v>
                </c:pt>
                <c:pt idx="11">
                  <c:v>2050</c:v>
                </c:pt>
              </c:numCache>
            </c:numRef>
          </c:cat>
          <c:val>
            <c:numRef>
              <c:f>Tabelle1!$B$2:$B$13</c:f>
              <c:numCache>
                <c:formatCode>General</c:formatCode>
                <c:ptCount val="12"/>
                <c:pt idx="0">
                  <c:v>675</c:v>
                </c:pt>
                <c:pt idx="1">
                  <c:v>638</c:v>
                </c:pt>
                <c:pt idx="2">
                  <c:v>575</c:v>
                </c:pt>
                <c:pt idx="3">
                  <c:v>483</c:v>
                </c:pt>
                <c:pt idx="4">
                  <c:v>427</c:v>
                </c:pt>
                <c:pt idx="5">
                  <c:v>378</c:v>
                </c:pt>
                <c:pt idx="6">
                  <c:v>335</c:v>
                </c:pt>
                <c:pt idx="7">
                  <c:v>306</c:v>
                </c:pt>
                <c:pt idx="8">
                  <c:v>263</c:v>
                </c:pt>
                <c:pt idx="9">
                  <c:v>232</c:v>
                </c:pt>
                <c:pt idx="10">
                  <c:v>206</c:v>
                </c:pt>
                <c:pt idx="11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EF-494D-A621-8C975FA7A41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Tabelle1!$A$2:$A$13</c:f>
              <c:numCache>
                <c:formatCode>General</c:formatCode>
                <c:ptCount val="12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  <c:pt idx="4">
                  <c:v>2024</c:v>
                </c:pt>
                <c:pt idx="5">
                  <c:v>2028</c:v>
                </c:pt>
                <c:pt idx="6">
                  <c:v>2032</c:v>
                </c:pt>
                <c:pt idx="7">
                  <c:v>2036</c:v>
                </c:pt>
                <c:pt idx="8">
                  <c:v>2040</c:v>
                </c:pt>
                <c:pt idx="9">
                  <c:v>2044</c:v>
                </c:pt>
                <c:pt idx="10">
                  <c:v>2048</c:v>
                </c:pt>
                <c:pt idx="11">
                  <c:v>2050</c:v>
                </c:pt>
              </c:numCache>
            </c:numRef>
          </c:cat>
          <c:val>
            <c:numRef>
              <c:f>Tabelle1!$C$2:$C$13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F2EF-494D-A621-8C975FA7A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4179103"/>
        <c:axId val="755165055"/>
      </c:areaChart>
      <c:catAx>
        <c:axId val="744179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55165055"/>
        <c:crosses val="autoZero"/>
        <c:auto val="1"/>
        <c:lblAlgn val="ctr"/>
        <c:lblOffset val="100"/>
        <c:noMultiLvlLbl val="0"/>
      </c:catAx>
      <c:valAx>
        <c:axId val="755165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41791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b"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'Var_2021+'!$A$46</c:f>
              <c:strCache>
                <c:ptCount val="1"/>
                <c:pt idx="0">
                  <c:v>Austritte 2021+ (nominal)</c:v>
                </c:pt>
              </c:strCache>
            </c:strRef>
          </c:tx>
          <c:spPr>
            <a:prstGeom prst="rect">
              <a:avLst/>
            </a:prstGeom>
            <a:ln w="47625" cap="rnd" cmpd="sng" algn="ctr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52-4827-BF29-E840C26AB57E}"/>
                </c:ext>
              </c:extLst>
            </c:dLbl>
            <c:dLbl>
              <c:idx val="6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52-4827-BF29-E840C26AB5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pPr>
                <a:endParaRPr lang="de-D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val>
            <c:numRef>
              <c:f>'Var_2021+'!$B$46:$BJ$46</c:f>
              <c:numCache>
                <c:formatCode>#,##0\ "€"</c:formatCode>
                <c:ptCount val="61"/>
                <c:pt idx="0">
                  <c:v>90456651.14043653</c:v>
                </c:pt>
                <c:pt idx="1">
                  <c:v>95091467</c:v>
                </c:pt>
                <c:pt idx="2">
                  <c:v>94810313.970394298</c:v>
                </c:pt>
                <c:pt idx="3">
                  <c:v>98386909</c:v>
                </c:pt>
                <c:pt idx="4">
                  <c:v>90635473</c:v>
                </c:pt>
                <c:pt idx="5">
                  <c:v>89745354.300255597</c:v>
                </c:pt>
                <c:pt idx="6">
                  <c:v>93238224</c:v>
                </c:pt>
                <c:pt idx="7">
                  <c:v>99316491</c:v>
                </c:pt>
                <c:pt idx="8">
                  <c:v>105427582</c:v>
                </c:pt>
                <c:pt idx="9">
                  <c:v>97549164</c:v>
                </c:pt>
                <c:pt idx="10">
                  <c:v>100353202</c:v>
                </c:pt>
                <c:pt idx="11">
                  <c:v>106145696</c:v>
                </c:pt>
                <c:pt idx="12">
                  <c:v>104891902</c:v>
                </c:pt>
                <c:pt idx="13">
                  <c:v>113081536</c:v>
                </c:pt>
                <c:pt idx="14">
                  <c:v>117039199</c:v>
                </c:pt>
                <c:pt idx="15">
                  <c:v>114541114.89</c:v>
                </c:pt>
                <c:pt idx="16">
                  <c:v>118025251</c:v>
                </c:pt>
                <c:pt idx="17">
                  <c:v>121816187</c:v>
                </c:pt>
                <c:pt idx="18">
                  <c:v>123159050</c:v>
                </c:pt>
                <c:pt idx="19">
                  <c:v>126899673</c:v>
                </c:pt>
                <c:pt idx="20">
                  <c:v>127650850</c:v>
                </c:pt>
                <c:pt idx="21">
                  <c:v>121462848</c:v>
                </c:pt>
                <c:pt idx="22">
                  <c:v>119546037.80116674</c:v>
                </c:pt>
                <c:pt idx="23">
                  <c:v>117695908.64966203</c:v>
                </c:pt>
                <c:pt idx="24">
                  <c:v>115851495.0422512</c:v>
                </c:pt>
                <c:pt idx="25">
                  <c:v>114067229.43779832</c:v>
                </c:pt>
                <c:pt idx="26">
                  <c:v>113006952.23373936</c:v>
                </c:pt>
                <c:pt idx="27">
                  <c:v>111970140.67660953</c:v>
                </c:pt>
                <c:pt idx="28">
                  <c:v>111086375.84903374</c:v>
                </c:pt>
                <c:pt idx="29">
                  <c:v>110246394.78314793</c:v>
                </c:pt>
                <c:pt idx="30">
                  <c:v>109550554.60643004</c:v>
                </c:pt>
                <c:pt idx="31">
                  <c:v>108968721.80099601</c:v>
                </c:pt>
                <c:pt idx="32">
                  <c:v>108513355.1035198</c:v>
                </c:pt>
                <c:pt idx="33">
                  <c:v>108235499.67264912</c:v>
                </c:pt>
                <c:pt idx="34">
                  <c:v>108119083.24954361</c:v>
                </c:pt>
                <c:pt idx="35">
                  <c:v>108097191.10060978</c:v>
                </c:pt>
                <c:pt idx="36">
                  <c:v>108186877.50348987</c:v>
                </c:pt>
                <c:pt idx="37">
                  <c:v>108409225.52197702</c:v>
                </c:pt>
                <c:pt idx="38">
                  <c:v>108610892.31240231</c:v>
                </c:pt>
                <c:pt idx="39">
                  <c:v>108867693.1726079</c:v>
                </c:pt>
                <c:pt idx="40">
                  <c:v>109095180.9283683</c:v>
                </c:pt>
                <c:pt idx="41">
                  <c:v>109220313.86546971</c:v>
                </c:pt>
                <c:pt idx="42">
                  <c:v>109228494.53511272</c:v>
                </c:pt>
                <c:pt idx="43">
                  <c:v>109200006.1228839</c:v>
                </c:pt>
                <c:pt idx="44">
                  <c:v>108994459.89245059</c:v>
                </c:pt>
                <c:pt idx="45">
                  <c:v>108796769.45174968</c:v>
                </c:pt>
                <c:pt idx="46">
                  <c:v>108524784.7487281</c:v>
                </c:pt>
                <c:pt idx="47">
                  <c:v>108205368.38123935</c:v>
                </c:pt>
                <c:pt idx="48">
                  <c:v>107817821.67509051</c:v>
                </c:pt>
                <c:pt idx="49">
                  <c:v>107433445.17638332</c:v>
                </c:pt>
                <c:pt idx="50">
                  <c:v>106987858.71154088</c:v>
                </c:pt>
                <c:pt idx="51">
                  <c:v>106466600.37858206</c:v>
                </c:pt>
                <c:pt idx="52">
                  <c:v>105883474.65683937</c:v>
                </c:pt>
                <c:pt idx="53">
                  <c:v>105278791.91094054</c:v>
                </c:pt>
                <c:pt idx="54">
                  <c:v>104663188.92180485</c:v>
                </c:pt>
                <c:pt idx="55">
                  <c:v>104052617.41743433</c:v>
                </c:pt>
                <c:pt idx="56">
                  <c:v>103440541.05536826</c:v>
                </c:pt>
                <c:pt idx="57">
                  <c:v>102825081.73024842</c:v>
                </c:pt>
                <c:pt idx="58">
                  <c:v>102252354.62471651</c:v>
                </c:pt>
                <c:pt idx="59">
                  <c:v>101693055.43064347</c:v>
                </c:pt>
                <c:pt idx="60">
                  <c:v>101184976.62427653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52-4827-BF29-E840C26AB57E}"/>
            </c:ext>
          </c:extLst>
        </c:ser>
        <c:ser>
          <c:idx val="2"/>
          <c:order val="1"/>
          <c:tx>
            <c:strRef>
              <c:f>Basis!$A$47</c:f>
              <c:strCache>
                <c:ptCount val="1"/>
                <c:pt idx="0">
                  <c:v>Ausgabenentwicklung (ceteris paribus)</c:v>
                </c:pt>
              </c:strCache>
            </c:strRef>
          </c:tx>
          <c:spPr>
            <a:prstGeom prst="rect">
              <a:avLst/>
            </a:prstGeom>
            <a:ln w="50800" cap="rnd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35"/>
              <c:layout>
                <c:manualLayout>
                  <c:x val="-4.4252E-2"/>
                  <c:y val="-3.17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652-4827-BF29-E840C26AB57E}"/>
                </c:ext>
              </c:extLst>
            </c:dLbl>
            <c:dLbl>
              <c:idx val="6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652-4827-BF29-E840C26AB57E}"/>
                </c:ext>
              </c:extLst>
            </c:dLbl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Basis!$B$1:$BJA$1</c:f>
              <c:numCache>
                <c:formatCode>General</c:formatCode>
                <c:ptCount val="16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</c:numCache>
            </c:numRef>
          </c:cat>
          <c:val>
            <c:numRef>
              <c:f>Basis!$B$47:$BJ$47</c:f>
              <c:numCache>
                <c:formatCode>_("€"* #,##0_);_("€"* \(#,##0\);_("€"* "-"_);_(@_)</c:formatCode>
                <c:ptCount val="61"/>
                <c:pt idx="0">
                  <c:v>82034366.33378689</c:v>
                </c:pt>
                <c:pt idx="1">
                  <c:v>83267741.702926904</c:v>
                </c:pt>
                <c:pt idx="2">
                  <c:v>83693587.001822129</c:v>
                </c:pt>
                <c:pt idx="3">
                  <c:v>84536293.191349208</c:v>
                </c:pt>
                <c:pt idx="4">
                  <c:v>85021662.149736226</c:v>
                </c:pt>
                <c:pt idx="5">
                  <c:v>85215104.476639196</c:v>
                </c:pt>
                <c:pt idx="6">
                  <c:v>86074609.93505992</c:v>
                </c:pt>
                <c:pt idx="7">
                  <c:v>88152294.967902243</c:v>
                </c:pt>
                <c:pt idx="8">
                  <c:v>90123825.412705004</c:v>
                </c:pt>
                <c:pt idx="9">
                  <c:v>90697516.565844893</c:v>
                </c:pt>
                <c:pt idx="10">
                  <c:v>92396562.607218668</c:v>
                </c:pt>
                <c:pt idx="11">
                  <c:v>94960231.243602484</c:v>
                </c:pt>
                <c:pt idx="12">
                  <c:v>97302960.760699511</c:v>
                </c:pt>
                <c:pt idx="13">
                  <c:v>99991761.174371153</c:v>
                </c:pt>
                <c:pt idx="14">
                  <c:v>102127037.25118938</c:v>
                </c:pt>
                <c:pt idx="15">
                  <c:v>104271105.72306736</c:v>
                </c:pt>
                <c:pt idx="16">
                  <c:v>106293975.69258142</c:v>
                </c:pt>
                <c:pt idx="17" formatCode="#,##0\ &quot;€&quot;">
                  <c:v>108900204.36499892</c:v>
                </c:pt>
                <c:pt idx="18" formatCode="#,##0\ &quot;€&quot;">
                  <c:v>112266691.83697869</c:v>
                </c:pt>
                <c:pt idx="19" formatCode="#,##0\ &quot;€&quot;">
                  <c:v>115407524.33457227</c:v>
                </c:pt>
                <c:pt idx="20" formatCode="#,##0\ &quot;€&quot;">
                  <c:v>116152526.30970746</c:v>
                </c:pt>
                <c:pt idx="21" formatCode="#,##0\ &quot;€&quot;">
                  <c:v>121462848</c:v>
                </c:pt>
                <c:pt idx="22" formatCode="#,##0\ &quot;€&quot;">
                  <c:v>123784429.178331</c:v>
                </c:pt>
                <c:pt idx="23" formatCode="#,##0\ &quot;€&quot;">
                  <c:v>126150383.9182599</c:v>
                </c:pt>
                <c:pt idx="24" formatCode="#,##0\ &quot;€&quot;">
                  <c:v>128561560.3542337</c:v>
                </c:pt>
                <c:pt idx="25" formatCode="#,##0\ &quot;€&quot;">
                  <c:v>131018822.83152436</c:v>
                </c:pt>
                <c:pt idx="26" formatCode="#,##0\ &quot;€&quot;">
                  <c:v>133523052.21607457</c:v>
                </c:pt>
                <c:pt idx="27" formatCode="#,##0\ &quot;€&quot;">
                  <c:v>136075146.2102657</c:v>
                </c:pt>
                <c:pt idx="28" formatCode="#,##0\ &quot;€&quot;">
                  <c:v>138676019.67472124</c:v>
                </c:pt>
                <c:pt idx="29" formatCode="#,##0\ &quot;€&quot;">
                  <c:v>141326604.95626098</c:v>
                </c:pt>
                <c:pt idx="30" formatCode="#,##0\ &quot;€&quot;">
                  <c:v>144027852.22212356</c:v>
                </c:pt>
                <c:pt idx="31" formatCode="#,##0\ &quot;€&quot;">
                  <c:v>146780729.80057722</c:v>
                </c:pt>
                <c:pt idx="32" formatCode="#,##0\ &quot;€&quot;">
                  <c:v>149586224.52804083</c:v>
                </c:pt>
                <c:pt idx="33" formatCode="#,##0\ &quot;€&quot;">
                  <c:v>152445342.1028395</c:v>
                </c:pt>
                <c:pt idx="34" formatCode="#,##0\ &quot;€&quot;">
                  <c:v>155359107.44572186</c:v>
                </c:pt>
                <c:pt idx="35" formatCode="#,##0\ &quot;€&quot;">
                  <c:v>158328565.06726798</c:v>
                </c:pt>
                <c:pt idx="36" formatCode="#,##0\ &quot;€&quot;">
                  <c:v>161354779.44231978</c:v>
                </c:pt>
                <c:pt idx="37" formatCode="#,##0\ &quot;€&quot;">
                  <c:v>164438835.39156809</c:v>
                </c:pt>
                <c:pt idx="38" formatCode="#,##0\ &quot;€&quot;">
                  <c:v>167581838.47043332</c:v>
                </c:pt>
                <c:pt idx="39" formatCode="#,##0\ &quot;€&quot;">
                  <c:v>170784915.36537877</c:v>
                </c:pt>
                <c:pt idx="40" formatCode="#,##0\ &quot;€&quot;">
                  <c:v>174049214.29779902</c:v>
                </c:pt>
                <c:pt idx="41" formatCode="#,##0\ &quot;€&quot;">
                  <c:v>177375905.43562806</c:v>
                </c:pt>
                <c:pt idx="42" formatCode="#,##0\ &quot;€&quot;">
                  <c:v>180766181.31281462</c:v>
                </c:pt>
                <c:pt idx="43" formatCode="#,##0\ &quot;€&quot;">
                  <c:v>184221257.25681525</c:v>
                </c:pt>
                <c:pt idx="44" formatCode="#,##0\ &quot;€&quot;">
                  <c:v>187742371.82425815</c:v>
                </c:pt>
                <c:pt idx="45" formatCode="#,##0\ &quot;€&quot;">
                  <c:v>191330787.24493414</c:v>
                </c:pt>
                <c:pt idx="46" formatCode="#,##0\ &quot;€&quot;">
                  <c:v>194987789.87427393</c:v>
                </c:pt>
                <c:pt idx="47" formatCode="#,##0\ &quot;€&quot;">
                  <c:v>198714690.65447366</c:v>
                </c:pt>
                <c:pt idx="48" formatCode="#,##0\ &quot;€&quot;">
                  <c:v>202512825.5844343</c:v>
                </c:pt>
                <c:pt idx="49" formatCode="#,##0\ &quot;€&quot;">
                  <c:v>206383556.19868317</c:v>
                </c:pt>
                <c:pt idx="50" formatCode="#,##0\ &quot;€&quot;">
                  <c:v>210328270.0554494</c:v>
                </c:pt>
                <c:pt idx="51" formatCode="#,##0\ &quot;€&quot;">
                  <c:v>214348381.23406804</c:v>
                </c:pt>
                <c:pt idx="52" formatCode="#,##0\ &quot;€&quot;">
                  <c:v>218445330.84189165</c:v>
                </c:pt>
                <c:pt idx="53" formatCode="#,##0\ &quot;€&quot;">
                  <c:v>222620587.53089035</c:v>
                </c:pt>
                <c:pt idx="54" formatCode="#,##0\ &quot;€&quot;">
                  <c:v>226875648.0241262</c:v>
                </c:pt>
                <c:pt idx="55" formatCode="#,##0\ &quot;€&quot;">
                  <c:v>231212037.65229025</c:v>
                </c:pt>
                <c:pt idx="56" formatCode="#,##0\ &quot;€&quot;">
                  <c:v>235631310.90049469</c:v>
                </c:pt>
                <c:pt idx="57" formatCode="#,##0\ &quot;€&quot;">
                  <c:v>240135051.96551612</c:v>
                </c:pt>
                <c:pt idx="58" formatCode="#,##0\ &quot;€&quot;">
                  <c:v>244724875.3236897</c:v>
                </c:pt>
                <c:pt idx="59" formatCode="#,##0\ &quot;€&quot;">
                  <c:v>249402426.30965775</c:v>
                </c:pt>
                <c:pt idx="60" formatCode="#,##0\ &quot;€&quot;">
                  <c:v>254169381.70618027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652-4827-BF29-E840C26AB5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0780120"/>
        <c:axId val="350783648"/>
      </c:lineChart>
      <c:catAx>
        <c:axId val="350780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de-DE" sz="1200" b="0" i="0" u="none" strike="noStrike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/>
                <a:ea typeface="+mn-ea"/>
                <a:cs typeface="Arial"/>
              </a:defRPr>
            </a:pPr>
            <a:endParaRPr lang="de-DE"/>
          </a:p>
        </c:txPr>
        <c:crossAx val="350783648"/>
        <c:crosses val="autoZero"/>
        <c:auto val="1"/>
        <c:lblAlgn val="ctr"/>
        <c:lblOffset val="100"/>
        <c:tickLblSkip val="5"/>
        <c:noMultiLvlLbl val="0"/>
      </c:catAx>
      <c:valAx>
        <c:axId val="350783648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>
                  <a:defRPr lang="de-DE" sz="1200" b="0" i="0" u="none" strike="noStrike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de-DE" sz="1200" b="0" i="0" u="none" strike="noStrike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Arial"/>
                    <a:ea typeface="+mn-ea"/>
                    <a:cs typeface="Arial"/>
                  </a:rPr>
                  <a:t>Kirchensteueraufkommen (in Euro)</a:t>
                </a:r>
                <a:endParaRPr lang="de-DE" dirty="0"/>
              </a:p>
            </c:rich>
          </c:tx>
          <c:layout>
            <c:manualLayout>
              <c:xMode val="edge"/>
              <c:yMode val="edge"/>
              <c:x val="0"/>
              <c:y val="0.24988099999999999"/>
            </c:manualLayout>
          </c:layout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prstGeom prst="rect">
            <a:avLst/>
          </a:prstGeom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de-DE" sz="1200" b="0" i="0" u="none" strike="noStrike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/>
                <a:ea typeface="+mn-ea"/>
                <a:cs typeface="Arial"/>
              </a:defRPr>
            </a:pPr>
            <a:endParaRPr lang="de-DE"/>
          </a:p>
        </c:txPr>
        <c:crossAx val="350780120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2908300" y="723107"/>
      <a:ext cx="9007734" cy="5549677"/>
    </a:xfrm>
    <a:prstGeom prst="rect">
      <a:avLst/>
    </a:prstGeom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1200" b="0">
          <a:latin typeface="Arial"/>
          <a:cs typeface="Arial"/>
        </a:defRPr>
      </a:pPr>
      <a:endParaRPr lang="de-D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83101733547228"/>
          <c:y val="0.16186266695185189"/>
          <c:w val="0.7606929704439119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Heute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Pfarrer*innen</c:v>
                </c:pt>
                <c:pt idx="1">
                  <c:v>Gemeindediakon*innen</c:v>
                </c:pt>
                <c:pt idx="2">
                  <c:v>Jugendreferent*innen</c:v>
                </c:pt>
                <c:pt idx="3">
                  <c:v>Bezirkskantor*innen und Kirchenmusiker*innen</c:v>
                </c:pt>
                <c:pt idx="4">
                  <c:v>Lektor*innen und Prädikant*innen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264</c:v>
                </c:pt>
                <c:pt idx="1">
                  <c:v>55</c:v>
                </c:pt>
                <c:pt idx="2">
                  <c:v>27</c:v>
                </c:pt>
                <c:pt idx="3">
                  <c:v>16</c:v>
                </c:pt>
                <c:pt idx="4">
                  <c:v>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F0-478B-AE52-D01630F101A3}"/>
            </c:ext>
          </c:extLst>
        </c:ser>
        <c:ser>
          <c:idx val="1"/>
          <c:order val="1"/>
          <c:tx>
            <c:strRef>
              <c:f>Tabelle1!$B$1</c:f>
              <c:strCache>
                <c:ptCount val="1"/>
                <c:pt idx="0">
                  <c:v>2035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Pfarrer*innen</c:v>
                </c:pt>
                <c:pt idx="1">
                  <c:v>Gemeindediakon*innen</c:v>
                </c:pt>
                <c:pt idx="2">
                  <c:v>Jugendreferent*innen</c:v>
                </c:pt>
                <c:pt idx="3">
                  <c:v>Bezirkskantor*innen und Kirchenmusiker*innen</c:v>
                </c:pt>
                <c:pt idx="4">
                  <c:v>Lektor*innen und Prädikant*innen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113</c:v>
                </c:pt>
                <c:pt idx="1">
                  <c:v>26</c:v>
                </c:pt>
                <c:pt idx="2">
                  <c:v>20</c:v>
                </c:pt>
                <c:pt idx="3">
                  <c:v>16</c:v>
                </c:pt>
                <c:pt idx="4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F0-478B-AE52-D01630F101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49376703"/>
        <c:axId val="459041199"/>
      </c:barChart>
      <c:catAx>
        <c:axId val="4493767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pPr>
            <a:endParaRPr lang="de-DE"/>
          </a:p>
        </c:txPr>
        <c:crossAx val="459041199"/>
        <c:crosses val="autoZero"/>
        <c:auto val="1"/>
        <c:lblAlgn val="ctr"/>
        <c:lblOffset val="100"/>
        <c:noMultiLvlLbl val="0"/>
      </c:catAx>
      <c:valAx>
        <c:axId val="45904119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Vollzeitäquivalente (VZÄ)</a:t>
                </a:r>
              </a:p>
            </c:rich>
          </c:tx>
          <c:layout>
            <c:manualLayout>
              <c:xMode val="edge"/>
              <c:yMode val="edge"/>
              <c:x val="0.56571383380120654"/>
              <c:y val="0.929338624604916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crossAx val="449376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766724323192159"/>
          <c:y val="5.209073413462683E-2"/>
          <c:w val="0.14829111560645503"/>
          <c:h val="6.46097820946108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0.03057</cdr:x>
      <cdr:y>0.88095</cdr:y>
    </cdr:from>
    <cdr:to>
      <cdr:x>0.91278</cdr:x>
      <cdr:y>1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73DFE341-3AC4-4F6C-BA15-3016A063AFEA}"/>
            </a:ext>
          </a:extLst>
        </cdr:cNvPr>
        <cdr:cNvSpPr txBox="1"/>
      </cdr:nvSpPr>
      <cdr:spPr>
        <a:xfrm xmlns:a="http://schemas.openxmlformats.org/drawingml/2006/main">
          <a:off x="259127" y="3638916"/>
          <a:ext cx="7478100" cy="491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b"/>
        <a:lstStyle xmlns:a="http://schemas.openxmlformats.org/drawingml/2006/main"/>
        <a:p xmlns:a="http://schemas.openxmlformats.org/drawingml/2006/main">
          <a:r>
            <a:rPr lang="de-DE" sz="1400" dirty="0"/>
            <a:t>Fortschreibung Mitgliederrückgang ab 2021 mit minus 3% pro Jahr</a:t>
          </a:r>
        </a:p>
      </cdr:txBody>
    </cdr:sp>
  </cdr:relSizeAnchor>
  <cdr:relSizeAnchor xmlns:cdr="http://schemas.openxmlformats.org/drawingml/2006/chartDrawing">
    <cdr:from>
      <cdr:x>0.30536</cdr:x>
      <cdr:y>0.14</cdr:y>
    </cdr:from>
    <cdr:to>
      <cdr:x>0.68616</cdr:x>
      <cdr:y>0.82981</cdr:y>
    </cdr:to>
    <cdr:sp macro="" textlink="">
      <cdr:nvSpPr>
        <cdr:cNvPr id="4" name="Textfeld 1">
          <a:extLst xmlns:a="http://schemas.openxmlformats.org/drawingml/2006/main">
            <a:ext uri="{FF2B5EF4-FFF2-40B4-BE49-F238E27FC236}">
              <a16:creationId xmlns:a16="http://schemas.microsoft.com/office/drawing/2014/main" id="{52F3078D-5341-4B7D-8F54-2DB9BB32EA30}"/>
            </a:ext>
          </a:extLst>
        </cdr:cNvPr>
        <cdr:cNvSpPr txBox="1"/>
      </cdr:nvSpPr>
      <cdr:spPr>
        <a:xfrm xmlns:a="http://schemas.openxmlformats.org/drawingml/2006/main">
          <a:off x="2588382" y="578307"/>
          <a:ext cx="3227877" cy="284938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alpha val="36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0.39946</cdr:x>
      <cdr:y>0.60664</cdr:y>
    </cdr:from>
    <cdr:to>
      <cdr:x>0.56927</cdr:x>
      <cdr:y>0.93132</cdr:y>
    </cdr:to>
    <cdr:pic>
      <cdr:nvPicPr>
        <cdr:cNvPr id="2" name="Grafik 1">
          <a:extLst xmlns:a="http://schemas.openxmlformats.org/drawingml/2006/main">
            <a:ext uri="{FF2B5EF4-FFF2-40B4-BE49-F238E27FC236}">
              <a16:creationId xmlns:a16="http://schemas.microsoft.com/office/drawing/2014/main" id="{0272777B-6AAA-4E35-87E6-12E0B442A46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12367185">
          <a:off x="3810346" y="2537143"/>
          <a:ext cx="1619852" cy="135791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BA499C5-0C0F-4ED9-A325-F8F6E9F797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AC48C1-ACC4-4766-B722-7C2F6A1BE0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F3F41-C888-4894-82CA-28278754DC03}" type="datetimeFigureOut">
              <a:rPr lang="de-DE" smtClean="0"/>
              <a:t>31.01.2026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4695C2-55F1-4071-BDCD-599B772ABE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5C4745-8181-40B8-A44B-01F7E24BAD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12CD2-9CB4-4CA1-8D02-CAD61FF274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1308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92871-C562-4E04-82C3-FD20686B994A}" type="datetimeFigureOut">
              <a:rPr lang="de-DE" smtClean="0"/>
              <a:t>31.01.2026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404A9-A7D3-46EB-B4A0-845B3D519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5883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10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39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41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10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8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endParaRPr lang="de-DE" sz="110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10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224 Lektorinnen Altersdurchschnitt: 60 Jahre </a:t>
            </a:r>
          </a:p>
          <a:p>
            <a:r>
              <a:rPr lang="de-DE" sz="110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Prädikantinnen im Altersdurchschnitt: 65 Jahre </a:t>
            </a:r>
          </a:p>
          <a:p>
            <a:endParaRPr lang="de-DE" sz="110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sz="110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87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100" kern="12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0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17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1585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03DC9-3923-4A8A-8E6E-073D9A392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84D6B6-228F-4061-91BC-B4DE5D542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667765-8FA8-4A9B-88CB-F6787A6E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9DD10A-9D24-4589-A33C-EAF5E87D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491CC8-493E-4FA9-9717-695633C8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13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835E1-D69E-41A1-83F0-4183E8D0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BCB4E4-2E5B-49E6-905B-B9CA333FD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BEB50F-C77A-4BD2-9257-EF2A3CFC6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2A7A6A-9101-46D6-9848-E48123C2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31B9DA-E83C-4E5C-BA1C-FDC560CB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5D0119-E4C7-4764-8DCC-61C02297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19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642A1-B4BB-4E0E-9F80-A29FD43D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3B92E2-594C-42FF-8D55-0218E4DA8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E05055-4EC0-4BE4-8D4E-E8A63CF5A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4D64E1-17D2-4020-BD07-B32A3A3A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7333D5-AE91-4577-9062-16C01A54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EFD96F-CDBE-48D8-B036-63080D3C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46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7D58F-9148-4D59-B19C-B7C5C049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D4D911-BC74-482C-B3E9-736531C6D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32D7B6-9630-47ED-A591-715B95D4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4A721C-9909-4BBB-9488-F1842315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581618-30FB-4652-8B04-87A60692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688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8084B0-E2FA-4F51-83C8-B20E81CB1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D3F608-4770-4783-BA3A-4D7346E59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6746C3-FF3A-4C0E-9087-4E908D3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4F06D3-66F1-4C31-9F1B-C701BC72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9C5076-F629-41BB-B555-0376ADFC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563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0C6A0-9C7D-4D8A-9904-F777A4CBB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2ACC11-A6B3-45C3-A002-A32255835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6BC9B3-1012-4EB2-8938-9C3A3AD7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A76530-2F87-4F93-9570-A6FD39AA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706ECE-CF97-42B1-8C26-FFD7470C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778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454F9-D9FF-481C-B394-CE84A90C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B4126C-CD07-45CC-BE2C-3B517F902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FBED73-FEDA-4178-952B-1E007E5A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3D2A39-275A-4AAE-A59E-D427F2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053B57-571B-48AC-981B-DEA8FC57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12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76C8D-078C-497C-A882-F0B7A1E40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8BC878-5608-4771-ADE9-CEFFEBF4D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50F517-4C3A-4957-BF05-FED20A41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9C39CB-BB29-4F9B-84AB-ED859292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5474F6-12A3-4B5D-B83C-905DE644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807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846D7-8499-4DA3-B665-54ED8CAA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999F94-47A5-45B7-8CFE-04BAB55A3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17A7-FE92-456C-BCDE-94AE7F135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4D9547-4ABA-4283-AC30-EBC7CB19D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D327C1-35E8-4D3A-87C6-CC89324B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3FE3C5-B410-4089-8651-B0324293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346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C5125-789C-4DE0-B7B1-F29CB8F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78C3F1-D8E1-478D-800B-6CA6AE192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8E596D-3A52-4797-A301-A4068C3EF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778E24-FAA2-49F8-B143-69D1A88B7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C33CA0-F850-4CCF-950B-D1C1B3F86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7E31E8E-E51E-42C6-9CD8-34E2A3D3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537EA8-0738-43FD-8FEA-95E80D44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95F17E-AB57-46DA-A623-63E11C4A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67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1A75A-6760-42B5-AB45-D30A27E19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75D8E7-949D-4335-8335-7D8DFC0F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C7A9B8-D952-4E0F-BE2D-315412FC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3DFE61-A161-494C-9632-EBE1488F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40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kirche.mutig.machen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787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14AE24-2DC8-4915-B1BA-517B6712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6B34B9-8F16-44F0-B6D0-A8A43771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243F3-5632-40C9-88E7-1DB5FF49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99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D2372-0A89-4B90-9A17-EEF92D6F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9DE9AA-7EE5-4AD0-8A52-952E16976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7440C4-88C9-422B-B0B2-248BC1E52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274B5A-2375-473F-A537-7238391C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72EABC-AC60-4EFE-A582-FDF36307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E2E5B6-B09B-47A6-9B63-8BFBCD99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097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CDFA1-85A5-440A-81F2-419C8EBB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FF2AB6-B45D-492F-8ACB-AE087A9B4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B3BA51-04FA-49EE-A63D-771A5E951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A3FA92-334F-499C-9ECA-D6DFAA8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61FEA-6316-4FDF-B5D8-88871DB5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505703-2B01-4563-871D-D623A9FE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010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60F98-E750-4A00-B6F5-9E7552FA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ECE894-B969-4E98-88B1-A81CADDCA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60CA2F-B224-4BF6-860E-108E5707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F288C-CB4D-4AE4-BE3B-6DAE6B92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CC053-BEEE-4A7C-83EE-826770BB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885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D89065-39B7-44E5-BBCF-16683A480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7228A4-7F66-4AA0-9514-B2E81365F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68211E-B00A-46B1-8233-830FDB59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904AC-ED75-40E1-B37E-16CA990A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CE65DD-6810-412E-AFF2-F347114B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849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EA36C-B15D-4D2A-8C7C-10C26DF4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25FB88-E2BD-4A31-AF81-78BC31FC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5F0EB6-FE78-4CB5-AEED-BC4455C2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2BFA66-B581-4E59-9E88-B061EC81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751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0C6A0-9C7D-4D8A-9904-F777A4CBB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2ACC11-A6B3-45C3-A002-A32255835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6BC9B3-1012-4EB2-8938-9C3A3AD7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A76530-2F87-4F93-9570-A6FD39AA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706ECE-CF97-42B1-8C26-FFD7470C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340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454F9-D9FF-481C-B394-CE84A90C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B4126C-CD07-45CC-BE2C-3B517F902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FBED73-FEDA-4178-952B-1E007E5A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3D2A39-275A-4AAE-A59E-D427F2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053B57-571B-48AC-981B-DEA8FC57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649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76C8D-078C-497C-A882-F0B7A1E40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8BC878-5608-4771-ADE9-CEFFEBF4D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50F517-4C3A-4957-BF05-FED20A41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9C39CB-BB29-4F9B-84AB-ED859292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5474F6-12A3-4B5D-B83C-905DE644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414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846D7-8499-4DA3-B665-54ED8CAA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999F94-47A5-45B7-8CFE-04BAB55A3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17A7-FE92-456C-BCDE-94AE7F135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4D9547-4ABA-4283-AC30-EBC7CB19D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D327C1-35E8-4D3A-87C6-CC89324B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3FE3C5-B410-4089-8651-B0324293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80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769A8-7AB2-4AAE-A0C9-7B4623BA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4776F-D660-4441-9FBE-1D743446F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908ABD-EF6E-443A-B4B7-9D44878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0E0FF3-CCE3-4EE2-A2EE-A6C7FBE7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A1AB68-BE68-4B93-8E05-F431A0F6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1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C5125-789C-4DE0-B7B1-F29CB8F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78C3F1-D8E1-478D-800B-6CA6AE192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8E596D-3A52-4797-A301-A4068C3EF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778E24-FAA2-49F8-B143-69D1A88B7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C33CA0-F850-4CCF-950B-D1C1B3F86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7E31E8E-E51E-42C6-9CD8-34E2A3D3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537EA8-0738-43FD-8FEA-95E80D44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95F17E-AB57-46DA-A623-63E11C4A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343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1A75A-6760-42B5-AB45-D30A27E19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75D8E7-949D-4335-8335-7D8DFC0F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C7A9B8-D952-4E0F-BE2D-315412FC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3DFE61-A161-494C-9632-EBE1488F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622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14AE24-2DC8-4915-B1BA-517B6712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6B34B9-8F16-44F0-B6D0-A8A43771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243F3-5632-40C9-88E7-1DB5FF49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372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D2372-0A89-4B90-9A17-EEF92D6F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9DE9AA-7EE5-4AD0-8A52-952E16976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7440C4-88C9-422B-B0B2-248BC1E52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274B5A-2375-473F-A537-7238391C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72EABC-AC60-4EFE-A582-FDF36307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E2E5B6-B09B-47A6-9B63-8BFBCD99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435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CDFA1-85A5-440A-81F2-419C8EBB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FF2AB6-B45D-492F-8ACB-AE087A9B4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B3BA51-04FA-49EE-A63D-771A5E951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A3FA92-334F-499C-9ECA-D6DFAA8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61FEA-6316-4FDF-B5D8-88871DB5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505703-2B01-4563-871D-D623A9FE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2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60F98-E750-4A00-B6F5-9E7552FA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ECE894-B969-4E98-88B1-A81CADDCA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60CA2F-B224-4BF6-860E-108E5707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F288C-CB4D-4AE4-BE3B-6DAE6B92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CC053-BEEE-4A7C-83EE-826770BB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673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D89065-39B7-44E5-BBCF-16683A480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7228A4-7F66-4AA0-9514-B2E81365F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68211E-B00A-46B1-8233-830FDB59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904AC-ED75-40E1-B37E-16CA990A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CE65DD-6810-412E-AFF2-F347114B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032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EA36C-B15D-4D2A-8C7C-10C26DF4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25FB88-E2BD-4A31-AF81-78BC31FC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5F0EB6-FE78-4CB5-AEED-BC4455C2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2BFA66-B581-4E59-9E88-B061EC81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140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03DC9-3923-4A8A-8E6E-073D9A392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84D6B6-228F-4061-91BC-B4DE5D542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667765-8FA8-4A9B-88CB-F6787A6E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9DD10A-9D24-4589-A33C-EAF5E87D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491CC8-493E-4FA9-9717-695633C8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812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kirche.mutig.machen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03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D35B3-1914-40E4-9B15-3B099ECF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84FBD9-7150-4DF4-A941-9F77F792F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F62B7-2AA9-4F60-8258-4D131BC4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AAC926-555A-4ACA-A58A-553D2352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899B70-F9B7-44D8-A2A8-397670C0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42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769A8-7AB2-4AAE-A0C9-7B4623BA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4776F-D660-4441-9FBE-1D743446F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908ABD-EF6E-443A-B4B7-9D44878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0E0FF3-CCE3-4EE2-A2EE-A6C7FBE7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A1AB68-BE68-4B93-8E05-F431A0F6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504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61BA7D8-C5C9-4DB5-9C51-87494BD0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2031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D35B3-1914-40E4-9B15-3B099ECF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84FBD9-7150-4DF4-A941-9F77F792F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F62B7-2AA9-4F60-8258-4D131BC4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AAC926-555A-4ACA-A58A-553D2352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899B70-F9B7-44D8-A2A8-397670C0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814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5AD00-6AE5-4EF2-AA8A-56C685A9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3C4920-C7AF-4D42-B213-EBE4FDAB5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290E54-5507-4D6E-A849-F4F845AFC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12369E-E67B-4E76-9C97-CC271357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C7A907-242D-463A-B160-B17C9D39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95C86B-D22A-4252-884C-1EB729A9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685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8A22A-DB82-4603-8491-40C4CB47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62C7FB-A7BB-430E-9354-6E0174AC5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F23E62-40A0-4095-8CFA-488E41467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30BF37-CDDB-4D7D-830E-65A646AA6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93C358-75E0-4B9F-9D6C-C3B14DD0A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F59B0A-EB1D-4B5A-98EC-4F60722C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89A93E-81DC-47E3-8C2F-08F17470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4F27E8-92A8-475E-9F16-27D33A25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082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416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7E827C-5068-4DA1-84C9-9D160597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7CF1F0-3660-41DE-A7DB-C49BF930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CEF9F2-7C76-470C-AA94-A6DE7DBD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258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835E1-D69E-41A1-83F0-4183E8D0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BCB4E4-2E5B-49E6-905B-B9CA333FD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BEB50F-C77A-4BD2-9257-EF2A3CFC6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2A7A6A-9101-46D6-9848-E48123C2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31B9DA-E83C-4E5C-BA1C-FDC560CB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5D0119-E4C7-4764-8DCC-61C02297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573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642A1-B4BB-4E0E-9F80-A29FD43D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3B92E2-594C-42FF-8D55-0218E4DA8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E05055-4EC0-4BE4-8D4E-E8A63CF5A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4D64E1-17D2-4020-BD07-B32A3A3A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7333D5-AE91-4577-9062-16C01A54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EFD96F-CDBE-48D8-B036-63080D3C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135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7D58F-9148-4D59-B19C-B7C5C049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D4D911-BC74-482C-B3E9-736531C6D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32D7B6-9630-47ED-A591-715B95D4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4A721C-9909-4BBB-9488-F1842315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581618-30FB-4652-8B04-87A60692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11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1A5D9-DAF5-491C-9335-233FEE4F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766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8084B0-E2FA-4F51-83C8-B20E81CB1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D3F608-4770-4783-BA3A-4D7346E59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6746C3-FF3A-4C0E-9087-4E908D3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4F06D3-66F1-4C31-9F1B-C701BC72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9C5076-F629-41BB-B555-0376ADFC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916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0C6A0-9C7D-4D8A-9904-F777A4CBB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2ACC11-A6B3-45C3-A002-A32255835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6BC9B3-1012-4EB2-8938-9C3A3AD7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A76530-2F87-4F93-9570-A6FD39AA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706ECE-CF97-42B1-8C26-FFD7470C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597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454F9-D9FF-481C-B394-CE84A90C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B4126C-CD07-45CC-BE2C-3B517F902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FBED73-FEDA-4178-952B-1E007E5A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3D2A39-275A-4AAE-A59E-D427F2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053B57-571B-48AC-981B-DEA8FC57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11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76C8D-078C-497C-A882-F0B7A1E40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8BC878-5608-4771-ADE9-CEFFEBF4D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50F517-4C3A-4957-BF05-FED20A41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9C39CB-BB29-4F9B-84AB-ED859292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5474F6-12A3-4B5D-B83C-905DE644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603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846D7-8499-4DA3-B665-54ED8CAA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999F94-47A5-45B7-8CFE-04BAB55A3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17A7-FE92-456C-BCDE-94AE7F135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4D9547-4ABA-4283-AC30-EBC7CB19D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D327C1-35E8-4D3A-87C6-CC89324B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3FE3C5-B410-4089-8651-B0324293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4287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C5125-789C-4DE0-B7B1-F29CB8F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78C3F1-D8E1-478D-800B-6CA6AE192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8E596D-3A52-4797-A301-A4068C3EF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778E24-FAA2-49F8-B143-69D1A88B7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C33CA0-F850-4CCF-950B-D1C1B3F86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7E31E8E-E51E-42C6-9CD8-34E2A3D3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537EA8-0738-43FD-8FEA-95E80D44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95F17E-AB57-46DA-A623-63E11C4A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137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1A75A-6760-42B5-AB45-D30A27E19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75D8E7-949D-4335-8335-7D8DFC0F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C7A9B8-D952-4E0F-BE2D-315412FC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3DFE61-A161-494C-9632-EBE1488F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407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14AE24-2DC8-4915-B1BA-517B6712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6B34B9-8F16-44F0-B6D0-A8A43771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243F3-5632-40C9-88E7-1DB5FF49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585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D2372-0A89-4B90-9A17-EEF92D6F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9DE9AA-7EE5-4AD0-8A52-952E16976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7440C4-88C9-422B-B0B2-248BC1E52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274B5A-2375-473F-A537-7238391C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72EABC-AC60-4EFE-A582-FDF36307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E2E5B6-B09B-47A6-9B63-8BFBCD99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039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CDFA1-85A5-440A-81F2-419C8EBB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FF2AB6-B45D-492F-8ACB-AE087A9B4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B3BA51-04FA-49EE-A63D-771A5E951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A3FA92-334F-499C-9ECA-D6DFAA8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61FEA-6316-4FDF-B5D8-88871DB5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505703-2B01-4563-871D-D623A9FE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47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5AD00-6AE5-4EF2-AA8A-56C685A9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3C4920-C7AF-4D42-B213-EBE4FDAB5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290E54-5507-4D6E-A849-F4F845AFC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12369E-E67B-4E76-9C97-CC271357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C7A907-242D-463A-B160-B17C9D39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95C86B-D22A-4252-884C-1EB729A9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0175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60F98-E750-4A00-B6F5-9E7552FA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ECE894-B969-4E98-88B1-A81CADDCA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60CA2F-B224-4BF6-860E-108E5707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F288C-CB4D-4AE4-BE3B-6DAE6B92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CC053-BEEE-4A7C-83EE-826770BB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987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D89065-39B7-44E5-BBCF-16683A480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7228A4-7F66-4AA0-9514-B2E81365F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68211E-B00A-46B1-8233-830FDB59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904AC-ED75-40E1-B37E-16CA990A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CE65DD-6810-412E-AFF2-F347114B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033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EA36C-B15D-4D2A-8C7C-10C26DF4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25FB88-E2BD-4A31-AF81-78BC31FC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5F0EB6-FE78-4CB5-AEED-BC4455C2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2BFA66-B581-4E59-9E88-B061EC81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213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03DC9-3923-4A8A-8E6E-073D9A392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84D6B6-228F-4061-91BC-B4DE5D542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667765-8FA8-4A9B-88CB-F6787A6E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9DD10A-9D24-4589-A33C-EAF5E87D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491CC8-493E-4FA9-9717-695633C8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071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kirche.mutig.machen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02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769A8-7AB2-4AAE-A0C9-7B4623BA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4776F-D660-4441-9FBE-1D743446F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908ABD-EF6E-443A-B4B7-9D44878C0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0E0FF3-CCE3-4EE2-A2EE-A6C7FBE7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A1AB68-BE68-4B93-8E05-F431A0F6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0874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D35B3-1914-40E4-9B15-3B099ECF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84FBD9-7150-4DF4-A941-9F77F792F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F62B7-2AA9-4F60-8258-4D131BC4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AAC926-555A-4ACA-A58A-553D2352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899B70-F9B7-44D8-A2A8-397670C0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865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5AD00-6AE5-4EF2-AA8A-56C685A9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3C4920-C7AF-4D42-B213-EBE4FDAB5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290E54-5507-4D6E-A849-F4F845AFC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12369E-E67B-4E76-9C97-CC271357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C7A907-242D-463A-B160-B17C9D39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95C86B-D22A-4252-884C-1EB729A9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168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8A22A-DB82-4603-8491-40C4CB47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62C7FB-A7BB-430E-9354-6E0174AC5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F23E62-40A0-4095-8CFA-488E41467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30BF37-CDDB-4D7D-830E-65A646AA6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93C358-75E0-4B9F-9D6C-C3B14DD0A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F59B0A-EB1D-4B5A-98EC-4F60722C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89A93E-81DC-47E3-8C2F-08F17470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4F27E8-92A8-475E-9F16-27D33A25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542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4A5BF-E026-478C-910A-9573B475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D460A6C-04B4-403E-A174-D3200234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CB3445-2CAB-48ED-81B5-FCE861F0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06D8C5-5D0B-4C30-A8DC-089D47B7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70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8A22A-DB82-4603-8491-40C4CB47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62C7FB-A7BB-430E-9354-6E0174AC5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F23E62-40A0-4095-8CFA-488E41467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30BF37-CDDB-4D7D-830E-65A646AA6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93C358-75E0-4B9F-9D6C-C3B14DD0A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F59B0A-EB1D-4B5A-98EC-4F60722C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989A93E-81DC-47E3-8C2F-08F17470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4F27E8-92A8-475E-9F16-27D33A25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9276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7E827C-5068-4DA1-84C9-9D160597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7CF1F0-3660-41DE-A7DB-C49BF930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CEF9F2-7C76-470C-AA94-A6DE7DBD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3457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835E1-D69E-41A1-83F0-4183E8D0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BCB4E4-2E5B-49E6-905B-B9CA333FD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BEB50F-C77A-4BD2-9257-EF2A3CFC6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2A7A6A-9101-46D6-9848-E48123C2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31B9DA-E83C-4E5C-BA1C-FDC560CB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5D0119-E4C7-4764-8DCC-61C02297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590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642A1-B4BB-4E0E-9F80-A29FD43D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3B92E2-594C-42FF-8D55-0218E4DA8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E05055-4EC0-4BE4-8D4E-E8A63CF5A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4D64E1-17D2-4020-BD07-B32A3A3A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7333D5-AE91-4577-9062-16C01A54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EFD96F-CDBE-48D8-B036-63080D3C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8893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7D58F-9148-4D59-B19C-B7C5C049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D4D911-BC74-482C-B3E9-736531C6D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32D7B6-9630-47ED-A591-715B95D4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4A721C-9909-4BBB-9488-F1842315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581618-30FB-4652-8B04-87A60692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829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8084B0-E2FA-4F51-83C8-B20E81CB1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D3F608-4770-4783-BA3A-4D7346E59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6746C3-FF3A-4C0E-9087-4E908D3E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4F06D3-66F1-4C31-9F1B-C701BC72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9C5076-F629-41BB-B555-0376ADFC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2662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0C6A0-9C7D-4D8A-9904-F777A4CBB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2ACC11-A6B3-45C3-A002-A32255835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6BC9B3-1012-4EB2-8938-9C3A3AD7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A76530-2F87-4F93-9570-A6FD39AA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706ECE-CF97-42B1-8C26-FFD7470C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501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454F9-D9FF-481C-B394-CE84A90C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B4126C-CD07-45CC-BE2C-3B517F902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FBED73-FEDA-4178-952B-1E007E5A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3D2A39-275A-4AAE-A59E-D427F2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053B57-571B-48AC-981B-DEA8FC57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285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76C8D-078C-497C-A882-F0B7A1E40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8BC878-5608-4771-ADE9-CEFFEBF4D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50F517-4C3A-4957-BF05-FED20A41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9C39CB-BB29-4F9B-84AB-ED859292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5474F6-12A3-4B5D-B83C-905DE644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8335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846D7-8499-4DA3-B665-54ED8CAA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999F94-47A5-45B7-8CFE-04BAB55A3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17A7-FE92-456C-BCDE-94AE7F135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4D9547-4ABA-4283-AC30-EBC7CB19D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D327C1-35E8-4D3A-87C6-CC89324B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3FE3C5-B410-4089-8651-B0324293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5355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C5125-789C-4DE0-B7B1-F29CB8FE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78C3F1-D8E1-478D-800B-6CA6AE192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8E596D-3A52-4797-A301-A4068C3EF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778E24-FAA2-49F8-B143-69D1A88B7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4C33CA0-F850-4CCF-950B-D1C1B3F86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7E31E8E-E51E-42C6-9CD8-34E2A3D3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537EA8-0738-43FD-8FEA-95E80D44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95F17E-AB57-46DA-A623-63E11C4A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90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4A5BF-E026-478C-910A-9573B475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D460A6C-04B4-403E-A174-D3200234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CB3445-2CAB-48ED-81B5-FCE861F0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06D8C5-5D0B-4C30-A8DC-089D47B7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9760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1A75A-6760-42B5-AB45-D30A27E19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75D8E7-949D-4335-8335-7D8DFC0F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C7A9B8-D952-4E0F-BE2D-315412FC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3DFE61-A161-494C-9632-EBE1488F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3595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14AE24-2DC8-4915-B1BA-517B6712F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6B34B9-8F16-44F0-B6D0-A8A43771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243F3-5632-40C9-88E7-1DB5FF49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838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D2372-0A89-4B90-9A17-EEF92D6F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9DE9AA-7EE5-4AD0-8A52-952E16976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7440C4-88C9-422B-B0B2-248BC1E52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274B5A-2375-473F-A537-7238391C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72EABC-AC60-4EFE-A582-FDF36307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E2E5B6-B09B-47A6-9B63-8BFBCD99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305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CDFA1-85A5-440A-81F2-419C8EBB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FF2AB6-B45D-492F-8ACB-AE087A9B4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B3BA51-04FA-49EE-A63D-771A5E951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A3FA92-334F-499C-9ECA-D6DFAA8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161FEA-6316-4FDF-B5D8-88871DB5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505703-2B01-4563-871D-D623A9FE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546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60F98-E750-4A00-B6F5-9E7552FA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ECE894-B969-4E98-88B1-A81CADDCA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60CA2F-B224-4BF6-860E-108E57078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F288C-CB4D-4AE4-BE3B-6DAE6B92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CC053-BEEE-4A7C-83EE-826770BB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8817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D89065-39B7-44E5-BBCF-16683A480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7228A4-7F66-4AA0-9514-B2E81365F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68211E-B00A-46B1-8233-830FDB59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904AC-ED75-40E1-B37E-16CA990A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CE65DD-6810-412E-AFF2-F347114B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573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EA36C-B15D-4D2A-8C7C-10C26DF4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25FB88-E2BD-4A31-AF81-78BC31FC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5F0EB6-FE78-4CB5-AEED-BC4455C2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2BFA66-B581-4E59-9E88-B061EC81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3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7E827C-5068-4DA1-84C9-9D160597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7CF1F0-3660-41DE-A7DB-C49BF930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CEF9F2-7C76-470C-AA94-A6DE7DBD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0C7F6D-E3B6-43D2-913B-0FDE8489CC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09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CA71429-39B9-4E6E-AE76-124F8933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D844A5-9716-428B-AA10-A0B8A3C37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CF9511-B75E-4FC2-B510-5AA4657AF1D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615835">
            <a:off x="10511472" y="5136527"/>
            <a:ext cx="1507578" cy="15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7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0" r:id="rId2"/>
    <p:sldLayoutId id="2147483710" r:id="rId3"/>
    <p:sldLayoutId id="2147483711" r:id="rId4"/>
    <p:sldLayoutId id="2147483788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6E7983-651C-461B-9FD8-60D163C1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4A933F-4058-487C-B65D-808DBA435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2D38ED-8233-417D-8E7F-E5C493C46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737E0E-BAF5-4353-B53A-9512DE9E2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0BB654-67B1-44B7-B750-D401805D2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12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6E7983-651C-461B-9FD8-60D163C1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4A933F-4058-487C-B65D-808DBA435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2D38ED-8233-417D-8E7F-E5C493C46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737E0E-BAF5-4353-B53A-9512DE9E2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0BB654-67B1-44B7-B750-D401805D2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51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CA71429-39B9-4E6E-AE76-124F8933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D844A5-9716-428B-AA10-A0B8A3C37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748E88-61D2-454E-A152-ECCC90DEE3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334">
            <a:off x="10294354" y="5009080"/>
            <a:ext cx="1787234" cy="17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5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6E7983-651C-461B-9FD8-60D163C1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4A933F-4058-487C-B65D-808DBA435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2D38ED-8233-417D-8E7F-E5C493C46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737E0E-BAF5-4353-B53A-9512DE9E2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0BB654-67B1-44B7-B750-D401805D2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03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CA71429-39B9-4E6E-AE76-124F8933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D844A5-9716-428B-AA10-A0B8A3C37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4BEE6E-93ED-44C1-BD49-FA9A3553EA3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63685">
            <a:off x="10246448" y="4895850"/>
            <a:ext cx="1739825" cy="17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6E7983-651C-461B-9FD8-60D163C1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4A933F-4058-487C-B65D-808DBA435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2D38ED-8233-417D-8E7F-E5C493C46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737E0E-BAF5-4353-B53A-9512DE9E2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0BB654-67B1-44B7-B750-D401805D2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39B64-6E5D-44BF-8DB6-6BFDF528DB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3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3.png"/><Relationship Id="rId10" Type="http://schemas.openxmlformats.org/officeDocument/2006/relationships/image" Target="../media/image9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5F2B4BF-CBC4-4893-A477-BAC562035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7"/>
          <a:stretch/>
        </p:blipFill>
        <p:spPr>
          <a:xfrm>
            <a:off x="2987440" y="267910"/>
            <a:ext cx="6447506" cy="598029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8AA919E-1CF5-41F4-A92C-6374157CDDEC}"/>
              </a:ext>
            </a:extLst>
          </p:cNvPr>
          <p:cNvSpPr txBox="1"/>
          <p:nvPr/>
        </p:nvSpPr>
        <p:spPr>
          <a:xfrm>
            <a:off x="1005710" y="3439391"/>
            <a:ext cx="10741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Warum Wandel?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97DB4F-7276-4C62-A0CB-38EBAE628C11}"/>
              </a:ext>
            </a:extLst>
          </p:cNvPr>
          <p:cNvSpPr txBox="1"/>
          <p:nvPr/>
        </p:nvSpPr>
        <p:spPr>
          <a:xfrm>
            <a:off x="6527800" y="5666760"/>
            <a:ext cx="5187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Projektbüro</a:t>
            </a:r>
          </a:p>
          <a:p>
            <a:pPr algn="r"/>
            <a:r>
              <a:rPr lang="de-D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de-DE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kirche.mutig.machen</a:t>
            </a:r>
            <a:r>
              <a:rPr lang="de-D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r"/>
            <a:r>
              <a:rPr lang="de-D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Evangelische Kirche der Pfalz im Wandel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E318F59-03DC-4143-AE31-1F0F82A92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901"/>
          <a:stretch/>
        </p:blipFill>
        <p:spPr>
          <a:xfrm>
            <a:off x="402885" y="5410135"/>
            <a:ext cx="1205650" cy="12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0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0314563-5E73-44F2-88E5-79FE21ED5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7"/>
          <a:stretch/>
        </p:blipFill>
        <p:spPr>
          <a:xfrm>
            <a:off x="7352691" y="2535399"/>
            <a:ext cx="1963520" cy="182123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CC863BD-4F49-4B78-B17D-3297A049A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332" y="2619000"/>
            <a:ext cx="1813007" cy="21594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3E862D1-C56E-4CDB-B500-E18E7BBB1423}"/>
              </a:ext>
            </a:extLst>
          </p:cNvPr>
          <p:cNvSpPr/>
          <p:nvPr/>
        </p:nvSpPr>
        <p:spPr>
          <a:xfrm flipH="1">
            <a:off x="12375" y="0"/>
            <a:ext cx="4320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0336B9-6E0B-420B-9B3C-68DDC55F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91" y="2619000"/>
            <a:ext cx="4187011" cy="1620000"/>
          </a:xfrm>
          <a:noFill/>
        </p:spPr>
        <p:txBody>
          <a:bodyPr anchor="ctr">
            <a:noAutofit/>
          </a:bodyPr>
          <a:lstStyle/>
          <a:p>
            <a:pPr algn="l"/>
            <a:r>
              <a:rPr lang="de-DE" sz="4400" b="1" spc="100" dirty="0">
                <a:solidFill>
                  <a:schemeClr val="bg1"/>
                </a:solidFill>
                <a:latin typeface="Quattrocento" panose="02020502030000000404" pitchFamily="18" charset="0"/>
              </a:rPr>
              <a:t>Unser Auftrag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F1B67B-2E93-46A2-BA76-9C0DD494F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413" y="291464"/>
            <a:ext cx="1656720" cy="20381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11FF6D4-47E4-42A1-B539-857FB91F9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0120" y="425776"/>
            <a:ext cx="1739072" cy="219322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66D7CA3-9926-4B28-8A13-4F6225593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617" y="4355205"/>
            <a:ext cx="2092073" cy="241210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DE7249-55E5-4109-8DD6-409D67C04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150" y="4423022"/>
            <a:ext cx="1739072" cy="201847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5B18AD0-1030-418C-A50F-982CE9BA3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6045" y="3110078"/>
            <a:ext cx="1739071" cy="22578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7D58DB3-5016-43CC-8619-2ED3606D38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9065" y="760833"/>
            <a:ext cx="2324085" cy="2007752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51A913C-5304-4B47-838A-EFC8FA76A4FE}"/>
              </a:ext>
            </a:extLst>
          </p:cNvPr>
          <p:cNvGrpSpPr/>
          <p:nvPr/>
        </p:nvGrpSpPr>
        <p:grpSpPr>
          <a:xfrm>
            <a:off x="7721731" y="2794569"/>
            <a:ext cx="1616121" cy="1354865"/>
            <a:chOff x="7721731" y="2794569"/>
            <a:chExt cx="1616121" cy="1354865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61D33EBA-DE1E-4E3B-8F27-B3B41CF92FCF}"/>
                </a:ext>
              </a:extLst>
            </p:cNvPr>
            <p:cNvSpPr/>
            <p:nvPr/>
          </p:nvSpPr>
          <p:spPr>
            <a:xfrm>
              <a:off x="8258486" y="3076576"/>
              <a:ext cx="528327" cy="7204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9D86B9C-1488-4C13-B28A-624344D48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21731" y="2794569"/>
              <a:ext cx="1616121" cy="1354865"/>
            </a:xfrm>
            <a:prstGeom prst="rect">
              <a:avLst/>
            </a:prstGeom>
          </p:spPr>
        </p:pic>
      </p:grpSp>
      <p:pic>
        <p:nvPicPr>
          <p:cNvPr id="4" name="Audio 00 Auftrag">
            <a:hlinkClick r:id="" action="ppaction://media"/>
            <a:extLst>
              <a:ext uri="{FF2B5EF4-FFF2-40B4-BE49-F238E27FC236}">
                <a16:creationId xmlns:a16="http://schemas.microsoft.com/office/drawing/2014/main" id="{F232CFB1-C07B-4878-A07D-A1651EDF6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8000" y="6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7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0DB69-A68A-4827-B515-E4A36CEF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BDD0"/>
                </a:solidFill>
              </a:rPr>
              <a:t>Was zählt: Menschen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E18F36-67FC-4189-B16D-8E4A256DC814}"/>
              </a:ext>
            </a:extLst>
          </p:cNvPr>
          <p:cNvSpPr txBox="1"/>
          <p:nvPr/>
        </p:nvSpPr>
        <p:spPr>
          <a:xfrm>
            <a:off x="2620107" y="1290580"/>
            <a:ext cx="695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Mitgliederentwicklung Evangelische Kirche der Pfalz</a:t>
            </a:r>
          </a:p>
        </p:txBody>
      </p:sp>
      <p:graphicFrame>
        <p:nvGraphicFramePr>
          <p:cNvPr id="10" name="Inhaltsplatzhalter 9">
            <a:extLst>
              <a:ext uri="{FF2B5EF4-FFF2-40B4-BE49-F238E27FC236}">
                <a16:creationId xmlns:a16="http://schemas.microsoft.com/office/drawing/2014/main" id="{4FDBD94A-CF45-44B5-8CA2-3B39C5269E2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64270" y="2177534"/>
          <a:ext cx="8476518" cy="4130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7C7893F-01D0-4929-99CD-90C18669610F}"/>
              </a:ext>
            </a:extLst>
          </p:cNvPr>
          <p:cNvCxnSpPr>
            <a:cxnSpLocks/>
          </p:cNvCxnSpPr>
          <p:nvPr/>
        </p:nvCxnSpPr>
        <p:spPr>
          <a:xfrm>
            <a:off x="4297680" y="2466687"/>
            <a:ext cx="5109745" cy="0"/>
          </a:xfrm>
          <a:prstGeom prst="straightConnector1">
            <a:avLst/>
          </a:prstGeom>
          <a:ln w="50800">
            <a:solidFill>
              <a:schemeClr val="bg2">
                <a:lumMod val="75000"/>
                <a:alpha val="91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E9C29738-0D5B-4BCA-B53D-0695591E465C}"/>
              </a:ext>
            </a:extLst>
          </p:cNvPr>
          <p:cNvSpPr txBox="1"/>
          <p:nvPr/>
        </p:nvSpPr>
        <p:spPr>
          <a:xfrm>
            <a:off x="4741758" y="2117609"/>
            <a:ext cx="4529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20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Ab 2021 Projektion Mitgliederrückgang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D98AF2-3FC8-4701-8B5B-35F12D17168B}"/>
              </a:ext>
            </a:extLst>
          </p:cNvPr>
          <p:cNvSpPr txBox="1"/>
          <p:nvPr/>
        </p:nvSpPr>
        <p:spPr>
          <a:xfrm>
            <a:off x="943707" y="2312799"/>
            <a:ext cx="1609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Tausend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F94B797-6941-4909-9303-972A4D49C64D}"/>
              </a:ext>
            </a:extLst>
          </p:cNvPr>
          <p:cNvSpPr txBox="1"/>
          <p:nvPr/>
        </p:nvSpPr>
        <p:spPr>
          <a:xfrm>
            <a:off x="7080529" y="6384227"/>
            <a:ext cx="4747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Quelle: Evangelische Kirche der Pfalz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14F3BC-08F1-4374-BC88-A362A03C58F9}"/>
              </a:ext>
            </a:extLst>
          </p:cNvPr>
          <p:cNvSpPr txBox="1"/>
          <p:nvPr/>
        </p:nvSpPr>
        <p:spPr>
          <a:xfrm>
            <a:off x="5336430" y="2755841"/>
            <a:ext cx="1744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2020-2040 Rückgang um fast 50%</a:t>
            </a:r>
          </a:p>
        </p:txBody>
      </p:sp>
      <p:pic>
        <p:nvPicPr>
          <p:cNvPr id="5" name="111_Mitglieder">
            <a:hlinkClick r:id="" action="ppaction://media"/>
            <a:extLst>
              <a:ext uri="{FF2B5EF4-FFF2-40B4-BE49-F238E27FC236}">
                <a16:creationId xmlns:a16="http://schemas.microsoft.com/office/drawing/2014/main" id="{512FDF2C-FC7B-4FDB-83FE-E12CBE442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000" y="6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0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90C58F8-8368-4EF0-983A-ACAE15893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 r="40132" b="49503"/>
          <a:stretch/>
        </p:blipFill>
        <p:spPr>
          <a:xfrm>
            <a:off x="3627120" y="-2105879"/>
            <a:ext cx="8564880" cy="8963879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60882F0-C1EB-4595-B108-D99B283CC1F5}"/>
              </a:ext>
            </a:extLst>
          </p:cNvPr>
          <p:cNvSpPr/>
          <p:nvPr/>
        </p:nvSpPr>
        <p:spPr>
          <a:xfrm>
            <a:off x="2789999" y="3277035"/>
            <a:ext cx="3060000" cy="306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3E862D1-C56E-4CDB-B500-E18E7BBB1423}"/>
              </a:ext>
            </a:extLst>
          </p:cNvPr>
          <p:cNvSpPr/>
          <p:nvPr/>
        </p:nvSpPr>
        <p:spPr>
          <a:xfrm flipH="1">
            <a:off x="0" y="0"/>
            <a:ext cx="432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Anker">
            <a:extLst>
              <a:ext uri="{FF2B5EF4-FFF2-40B4-BE49-F238E27FC236}">
                <a16:creationId xmlns:a16="http://schemas.microsoft.com/office/drawing/2014/main" id="{CF78134D-022B-4B0B-A1C2-885BE62E9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051029">
            <a:off x="2633948" y="2997578"/>
            <a:ext cx="3305607" cy="33056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0336B9-6E0B-420B-9B3C-68DDC55F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4" y="1809000"/>
            <a:ext cx="4187011" cy="1620000"/>
          </a:xfrm>
          <a:noFill/>
        </p:spPr>
        <p:txBody>
          <a:bodyPr anchor="ctr">
            <a:noAutofit/>
          </a:bodyPr>
          <a:lstStyle/>
          <a:p>
            <a:r>
              <a:rPr lang="de-DE" sz="4400" b="1" spc="100" dirty="0">
                <a:solidFill>
                  <a:schemeClr val="bg1"/>
                </a:solidFill>
                <a:latin typeface="Quattrocento" panose="02020502030000000404" pitchFamily="18" charset="0"/>
              </a:rPr>
              <a:t>Kirche und Gesellschaft </a:t>
            </a:r>
            <a:r>
              <a:rPr lang="de-DE" sz="2400" b="1" spc="100" dirty="0">
                <a:solidFill>
                  <a:schemeClr val="bg1"/>
                </a:solidFill>
                <a:latin typeface="Quattrocento" panose="02020502030000000404" pitchFamily="18" charset="0"/>
              </a:rPr>
              <a:t>Säkularisierung</a:t>
            </a:r>
          </a:p>
        </p:txBody>
      </p:sp>
      <p:pic>
        <p:nvPicPr>
          <p:cNvPr id="5" name="222_Sakularisierung">
            <a:hlinkClick r:id="" action="ppaction://media"/>
            <a:extLst>
              <a:ext uri="{FF2B5EF4-FFF2-40B4-BE49-F238E27FC236}">
                <a16:creationId xmlns:a16="http://schemas.microsoft.com/office/drawing/2014/main" id="{4416B2F0-1F78-4CAA-B0C6-5FBA98D6A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000" y="6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8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CBE30-C7FF-41FB-B3BC-B38623543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68" y="340973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rgbClr val="00BDD0"/>
                </a:solidFill>
              </a:rPr>
              <a:t>Das liebe Geld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BB480A46-A07A-4002-9E6D-58DF703F58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211403"/>
              </p:ext>
            </p:extLst>
          </p:nvPr>
        </p:nvGraphicFramePr>
        <p:xfrm>
          <a:off x="770353" y="1835212"/>
          <a:ext cx="9248775" cy="3774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54FED3D9-0CAA-4A8F-9A92-AB3C7FAC9807}"/>
              </a:ext>
            </a:extLst>
          </p:cNvPr>
          <p:cNvSpPr txBox="1"/>
          <p:nvPr/>
        </p:nvSpPr>
        <p:spPr>
          <a:xfrm>
            <a:off x="10247070" y="2131654"/>
            <a:ext cx="175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Ausgaben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F9544E-2F1F-4EB3-B192-BC9E01F33DEB}"/>
              </a:ext>
            </a:extLst>
          </p:cNvPr>
          <p:cNvSpPr txBox="1"/>
          <p:nvPr/>
        </p:nvSpPr>
        <p:spPr>
          <a:xfrm>
            <a:off x="10314689" y="3586369"/>
            <a:ext cx="213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Einnahmen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Kirchensteuer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FD14DB0-FB26-4137-94ED-743ACF411622}"/>
              </a:ext>
            </a:extLst>
          </p:cNvPr>
          <p:cNvCxnSpPr>
            <a:cxnSpLocks/>
          </p:cNvCxnSpPr>
          <p:nvPr/>
        </p:nvCxnSpPr>
        <p:spPr>
          <a:xfrm flipV="1">
            <a:off x="5351770" y="5014490"/>
            <a:ext cx="4580200" cy="11571"/>
          </a:xfrm>
          <a:prstGeom prst="straightConnector1">
            <a:avLst/>
          </a:prstGeom>
          <a:ln w="50800">
            <a:solidFill>
              <a:schemeClr val="bg2">
                <a:lumMod val="75000"/>
                <a:alpha val="91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9B4D835-668C-4185-B78C-7A79D0987950}"/>
              </a:ext>
            </a:extLst>
          </p:cNvPr>
          <p:cNvSpPr txBox="1"/>
          <p:nvPr/>
        </p:nvSpPr>
        <p:spPr>
          <a:xfrm>
            <a:off x="6676373" y="4706713"/>
            <a:ext cx="4529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20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Ab 2025 Projektion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F836CF-7696-4F2A-B466-F31C62EA3D59}"/>
              </a:ext>
            </a:extLst>
          </p:cNvPr>
          <p:cNvSpPr txBox="1"/>
          <p:nvPr/>
        </p:nvSpPr>
        <p:spPr>
          <a:xfrm>
            <a:off x="3213929" y="5777518"/>
            <a:ext cx="6718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Austritte bei 3% pro Jahr	   Ausgabenentwicklung (ceteris paribus)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D0FCADA-BABE-42EA-8757-C3D0BF98F01A}"/>
              </a:ext>
            </a:extLst>
          </p:cNvPr>
          <p:cNvSpPr txBox="1"/>
          <p:nvPr/>
        </p:nvSpPr>
        <p:spPr>
          <a:xfrm>
            <a:off x="6183928" y="6253417"/>
            <a:ext cx="3730967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Quelle: Evangelische Kirche der Pfalz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9F9B0CA3-100B-48C5-9C8F-9DA18DF232AC}"/>
              </a:ext>
            </a:extLst>
          </p:cNvPr>
          <p:cNvCxnSpPr>
            <a:cxnSpLocks/>
          </p:cNvCxnSpPr>
          <p:nvPr/>
        </p:nvCxnSpPr>
        <p:spPr>
          <a:xfrm>
            <a:off x="6676373" y="2116899"/>
            <a:ext cx="0" cy="331626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33_Finanzen">
            <a:hlinkClick r:id="" action="ppaction://media"/>
            <a:extLst>
              <a:ext uri="{FF2B5EF4-FFF2-40B4-BE49-F238E27FC236}">
                <a16:creationId xmlns:a16="http://schemas.microsoft.com/office/drawing/2014/main" id="{6BB7DF7B-2206-476A-93C6-F54454958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000" y="6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A9DC8-FF5A-4203-ACA9-F8D300611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BDD0"/>
                </a:solidFill>
              </a:rPr>
              <a:t>Personal</a:t>
            </a:r>
          </a:p>
        </p:txBody>
      </p:sp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B41AB760-43BC-4791-A11B-6A275B568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185479"/>
              </p:ext>
            </p:extLst>
          </p:nvPr>
        </p:nvGraphicFramePr>
        <p:xfrm>
          <a:off x="1097280" y="1690690"/>
          <a:ext cx="9538855" cy="4182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444_Personal">
            <a:hlinkClick r:id="" action="ppaction://media"/>
            <a:extLst>
              <a:ext uri="{FF2B5EF4-FFF2-40B4-BE49-F238E27FC236}">
                <a16:creationId xmlns:a16="http://schemas.microsoft.com/office/drawing/2014/main" id="{CB7E04C5-C91B-4F6D-96C0-BAB470D80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000" y="6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5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BF83E1A3-081D-4630-ADC8-E1A767446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69" y="2618999"/>
            <a:ext cx="4187011" cy="1620000"/>
          </a:xfrm>
          <a:noFill/>
        </p:spPr>
        <p:txBody>
          <a:bodyPr anchor="ctr">
            <a:noAutofit/>
          </a:bodyPr>
          <a:lstStyle/>
          <a:p>
            <a:r>
              <a:rPr lang="de-DE" sz="4400" b="1" spc="100" dirty="0">
                <a:solidFill>
                  <a:schemeClr val="bg1"/>
                </a:solidFill>
                <a:latin typeface="Quattrocento" panose="02020502030000000404" pitchFamily="18" charset="0"/>
              </a:rPr>
              <a:t>Jetzt gemeinsam handeln</a:t>
            </a:r>
            <a:endParaRPr lang="de-DE" sz="2400" b="1" spc="100" dirty="0">
              <a:solidFill>
                <a:schemeClr val="bg1"/>
              </a:solidFill>
              <a:latin typeface="Quattrocento" panose="020205020300000004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736E89-335E-41B4-85DD-E52F8DA6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r="18910"/>
          <a:stretch/>
        </p:blipFill>
        <p:spPr>
          <a:xfrm>
            <a:off x="3862801" y="0"/>
            <a:ext cx="8329198" cy="86106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3E862D1-C56E-4CDB-B500-E18E7BBB1423}"/>
              </a:ext>
            </a:extLst>
          </p:cNvPr>
          <p:cNvSpPr/>
          <p:nvPr/>
        </p:nvSpPr>
        <p:spPr>
          <a:xfrm flipH="1">
            <a:off x="1" y="0"/>
            <a:ext cx="432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A368F04-E92F-4CA5-8BD9-08589B89F9E5}"/>
              </a:ext>
            </a:extLst>
          </p:cNvPr>
          <p:cNvSpPr txBox="1">
            <a:spLocks/>
          </p:cNvSpPr>
          <p:nvPr/>
        </p:nvSpPr>
        <p:spPr>
          <a:xfrm>
            <a:off x="66495" y="2618999"/>
            <a:ext cx="4187011" cy="16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z="4400" b="1" spc="100" dirty="0">
                <a:solidFill>
                  <a:schemeClr val="accent4"/>
                </a:solidFill>
                <a:latin typeface="Quattrocento" panose="02020502030000000404" pitchFamily="18" charset="0"/>
              </a:rPr>
              <a:t>Jetzt gemeinsam handeln</a:t>
            </a:r>
            <a:endParaRPr lang="de-DE" sz="2400" b="1" spc="100" dirty="0">
              <a:solidFill>
                <a:schemeClr val="accent4"/>
              </a:solidFill>
              <a:latin typeface="Quattrocento" panose="02020502030000000404" pitchFamily="18" charset="0"/>
            </a:endParaRPr>
          </a:p>
        </p:txBody>
      </p:sp>
      <p:pic>
        <p:nvPicPr>
          <p:cNvPr id="2" name="555_Lösungen">
            <a:hlinkClick r:id="" action="ppaction://media"/>
            <a:extLst>
              <a:ext uri="{FF2B5EF4-FFF2-40B4-BE49-F238E27FC236}">
                <a16:creationId xmlns:a16="http://schemas.microsoft.com/office/drawing/2014/main" id="{8C70A61F-4819-4A29-8EB3-45293C6CD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000" y="6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55F2F61-47CC-4602-BC85-EF855BA1D8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462"/>
          <a:stretch/>
        </p:blipFill>
        <p:spPr>
          <a:xfrm flipH="1">
            <a:off x="-1514949" y="0"/>
            <a:ext cx="9453444" cy="685800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1015B33-6568-4C63-B371-CA409CBC4FCC}"/>
              </a:ext>
            </a:extLst>
          </p:cNvPr>
          <p:cNvGrpSpPr/>
          <p:nvPr/>
        </p:nvGrpSpPr>
        <p:grpSpPr>
          <a:xfrm>
            <a:off x="7872000" y="0"/>
            <a:ext cx="4320000" cy="6858000"/>
            <a:chOff x="0" y="0"/>
            <a:chExt cx="4320000" cy="685800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AA15D15-055C-48B7-BE18-C5E3FC00D9DA}"/>
                </a:ext>
              </a:extLst>
            </p:cNvPr>
            <p:cNvSpPr/>
            <p:nvPr/>
          </p:nvSpPr>
          <p:spPr>
            <a:xfrm>
              <a:off x="0" y="0"/>
              <a:ext cx="4320000" cy="685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itel 1">
              <a:extLst>
                <a:ext uri="{FF2B5EF4-FFF2-40B4-BE49-F238E27FC236}">
                  <a16:creationId xmlns:a16="http://schemas.microsoft.com/office/drawing/2014/main" id="{0D03CF17-F20E-48AC-AC20-975CFD5CA5E8}"/>
                </a:ext>
              </a:extLst>
            </p:cNvPr>
            <p:cNvSpPr txBox="1">
              <a:spLocks/>
            </p:cNvSpPr>
            <p:nvPr/>
          </p:nvSpPr>
          <p:spPr>
            <a:xfrm>
              <a:off x="66495" y="2618999"/>
              <a:ext cx="4187011" cy="16200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de-DE" sz="4400" b="1" spc="100" dirty="0">
                  <a:solidFill>
                    <a:schemeClr val="bg1"/>
                  </a:solidFill>
                  <a:latin typeface="Quattrocento" panose="02020502030000000404" pitchFamily="18" charset="0"/>
                </a:rPr>
                <a:t>Umbauen für die Zukunft</a:t>
              </a:r>
              <a:endParaRPr lang="de-DE" sz="2400" b="1" spc="100" dirty="0">
                <a:solidFill>
                  <a:schemeClr val="bg1"/>
                </a:solidFill>
                <a:latin typeface="Quattrocento" panose="02020502030000000404" pitchFamily="18" charset="0"/>
              </a:endParaRPr>
            </a:p>
          </p:txBody>
        </p:sp>
      </p:grpSp>
      <p:pic>
        <p:nvPicPr>
          <p:cNvPr id="3" name="666_Haus">
            <a:hlinkClick r:id="" action="ppaction://media"/>
            <a:extLst>
              <a:ext uri="{FF2B5EF4-FFF2-40B4-BE49-F238E27FC236}">
                <a16:creationId xmlns:a16="http://schemas.microsoft.com/office/drawing/2014/main" id="{591CB9E9-E2C9-45C6-8737-2655FC420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889" y="6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1015B33-6568-4C63-B371-CA409CBC4FCC}"/>
              </a:ext>
            </a:extLst>
          </p:cNvPr>
          <p:cNvGrpSpPr/>
          <p:nvPr/>
        </p:nvGrpSpPr>
        <p:grpSpPr>
          <a:xfrm>
            <a:off x="0" y="0"/>
            <a:ext cx="4320000" cy="6858000"/>
            <a:chOff x="0" y="0"/>
            <a:chExt cx="4320000" cy="6858000"/>
          </a:xfrm>
          <a:solidFill>
            <a:schemeClr val="accent4"/>
          </a:solidFill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AA15D15-055C-48B7-BE18-C5E3FC00D9DA}"/>
                </a:ext>
              </a:extLst>
            </p:cNvPr>
            <p:cNvSpPr/>
            <p:nvPr/>
          </p:nvSpPr>
          <p:spPr>
            <a:xfrm>
              <a:off x="0" y="0"/>
              <a:ext cx="4320000" cy="6858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itel 1">
              <a:extLst>
                <a:ext uri="{FF2B5EF4-FFF2-40B4-BE49-F238E27FC236}">
                  <a16:creationId xmlns:a16="http://schemas.microsoft.com/office/drawing/2014/main" id="{0D03CF17-F20E-48AC-AC20-975CFD5CA5E8}"/>
                </a:ext>
              </a:extLst>
            </p:cNvPr>
            <p:cNvSpPr txBox="1">
              <a:spLocks/>
            </p:cNvSpPr>
            <p:nvPr/>
          </p:nvSpPr>
          <p:spPr>
            <a:xfrm>
              <a:off x="66495" y="2618999"/>
              <a:ext cx="4187011" cy="16200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de-DE" sz="4400" b="1" spc="100" dirty="0">
                  <a:solidFill>
                    <a:schemeClr val="bg1"/>
                  </a:solidFill>
                  <a:latin typeface="Quattrocento" panose="02020502030000000404" pitchFamily="18" charset="0"/>
                </a:rPr>
                <a:t>Bauen Sie mit!</a:t>
              </a:r>
              <a:endParaRPr lang="de-DE" sz="2400" b="1" spc="100" dirty="0">
                <a:solidFill>
                  <a:schemeClr val="bg1"/>
                </a:solidFill>
                <a:latin typeface="Quattrocento" panose="02020502030000000404" pitchFamily="18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7C04657F-D42B-4D18-9D51-4EDC25435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11" b="52356"/>
          <a:stretch/>
        </p:blipFill>
        <p:spPr>
          <a:xfrm>
            <a:off x="5105136" y="2458973"/>
            <a:ext cx="5944005" cy="19400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CA7338-BAE4-4345-AFE7-24D9EE0174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333" b="34578"/>
          <a:stretch/>
        </p:blipFill>
        <p:spPr>
          <a:xfrm>
            <a:off x="6557891" y="2241804"/>
            <a:ext cx="4310346" cy="1014984"/>
          </a:xfrm>
          <a:prstGeom prst="rect">
            <a:avLst/>
          </a:prstGeom>
        </p:spPr>
      </p:pic>
      <p:pic>
        <p:nvPicPr>
          <p:cNvPr id="3" name="777_Stellungnahme">
            <a:hlinkClick r:id="" action="ppaction://media"/>
            <a:extLst>
              <a:ext uri="{FF2B5EF4-FFF2-40B4-BE49-F238E27FC236}">
                <a16:creationId xmlns:a16="http://schemas.microsoft.com/office/drawing/2014/main" id="{7815A0E4-9C90-46E7-9CB9-A5315163C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777_Stellungnahme">
            <a:hlinkClick r:id="" action="ppaction://media"/>
            <a:extLst>
              <a:ext uri="{FF2B5EF4-FFF2-40B4-BE49-F238E27FC236}">
                <a16:creationId xmlns:a16="http://schemas.microsoft.com/office/drawing/2014/main" id="{DE67FB1C-953E-4787-A173-C76522244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000" y="6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0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Farbenkit Landeskirche">
      <a:dk1>
        <a:srgbClr val="1E1E1E"/>
      </a:dk1>
      <a:lt1>
        <a:sysClr val="window" lastClr="FFFFFF"/>
      </a:lt1>
      <a:dk2>
        <a:srgbClr val="1E1E1E"/>
      </a:dk2>
      <a:lt2>
        <a:srgbClr val="E7E6E6"/>
      </a:lt2>
      <a:accent1>
        <a:srgbClr val="00BDD0"/>
      </a:accent1>
      <a:accent2>
        <a:srgbClr val="92E3EB"/>
      </a:accent2>
      <a:accent3>
        <a:srgbClr val="FF6244"/>
      </a:accent3>
      <a:accent4>
        <a:srgbClr val="00AF69"/>
      </a:accent4>
      <a:accent5>
        <a:srgbClr val="FFC964"/>
      </a:accent5>
      <a:accent6>
        <a:srgbClr val="DCD7CE"/>
      </a:accent6>
      <a:hlink>
        <a:srgbClr val="1E1E1E"/>
      </a:hlink>
      <a:folHlink>
        <a:srgbClr val="F7F6F5"/>
      </a:folHlink>
    </a:clrScheme>
    <a:fontScheme name="Benutzerdefinier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Farbenkit Landeskirche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00BDD0"/>
      </a:accent1>
      <a:accent2>
        <a:srgbClr val="92E3EB"/>
      </a:accent2>
      <a:accent3>
        <a:srgbClr val="FF6244"/>
      </a:accent3>
      <a:accent4>
        <a:srgbClr val="00AF69"/>
      </a:accent4>
      <a:accent5>
        <a:srgbClr val="FFC964"/>
      </a:accent5>
      <a:accent6>
        <a:srgbClr val="DCD7CE"/>
      </a:accent6>
      <a:hlink>
        <a:srgbClr val="1E1E1E"/>
      </a:hlink>
      <a:folHlink>
        <a:srgbClr val="F7F6F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enutzerdefiniertes Design">
  <a:themeElements>
    <a:clrScheme name="Benutzerdefiniert 2">
      <a:dk1>
        <a:sysClr val="windowText" lastClr="000000"/>
      </a:dk1>
      <a:lt1>
        <a:sysClr val="window" lastClr="FFFFFF"/>
      </a:lt1>
      <a:dk2>
        <a:srgbClr val="7B7B7B"/>
      </a:dk2>
      <a:lt2>
        <a:srgbClr val="E7E6E6"/>
      </a:lt2>
      <a:accent1>
        <a:srgbClr val="00BDD0"/>
      </a:accent1>
      <a:accent2>
        <a:srgbClr val="92E3EB"/>
      </a:accent2>
      <a:accent3>
        <a:srgbClr val="FF6244"/>
      </a:accent3>
      <a:accent4>
        <a:srgbClr val="00AF69"/>
      </a:accent4>
      <a:accent5>
        <a:srgbClr val="FFC964"/>
      </a:accent5>
      <a:accent6>
        <a:srgbClr val="DCD7CE"/>
      </a:accent6>
      <a:hlink>
        <a:srgbClr val="1E1E1E"/>
      </a:hlink>
      <a:folHlink>
        <a:srgbClr val="F0EDE9"/>
      </a:folHlink>
    </a:clrScheme>
    <a:fontScheme name="Corporate Design">
      <a:majorFont>
        <a:latin typeface="Open Sans"/>
        <a:ea typeface="Arial"/>
        <a:cs typeface="Arial"/>
      </a:majorFont>
      <a:minorFont>
        <a:latin typeface="Open San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enutzerdefiniertes Design">
  <a:themeElements>
    <a:clrScheme name="Farbenkit Landeskirche">
      <a:dk1>
        <a:srgbClr val="1E1E1E"/>
      </a:dk1>
      <a:lt1>
        <a:sysClr val="window" lastClr="FFFFFF"/>
      </a:lt1>
      <a:dk2>
        <a:srgbClr val="1E1E1E"/>
      </a:dk2>
      <a:lt2>
        <a:srgbClr val="E7E6E6"/>
      </a:lt2>
      <a:accent1>
        <a:srgbClr val="00BDD0"/>
      </a:accent1>
      <a:accent2>
        <a:srgbClr val="92E3EB"/>
      </a:accent2>
      <a:accent3>
        <a:srgbClr val="FF6244"/>
      </a:accent3>
      <a:accent4>
        <a:srgbClr val="00AF69"/>
      </a:accent4>
      <a:accent5>
        <a:srgbClr val="FFC964"/>
      </a:accent5>
      <a:accent6>
        <a:srgbClr val="DCD7CE"/>
      </a:accent6>
      <a:hlink>
        <a:srgbClr val="1E1E1E"/>
      </a:hlink>
      <a:folHlink>
        <a:srgbClr val="F7F6F5"/>
      </a:folHlink>
    </a:clrScheme>
    <a:fontScheme name="Benutzerdefinier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Benutzerdefiniertes Design">
  <a:themeElements>
    <a:clrScheme name="Farbenkit Landeskirche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00BDD0"/>
      </a:accent1>
      <a:accent2>
        <a:srgbClr val="92E3EB"/>
      </a:accent2>
      <a:accent3>
        <a:srgbClr val="FF6244"/>
      </a:accent3>
      <a:accent4>
        <a:srgbClr val="00AF69"/>
      </a:accent4>
      <a:accent5>
        <a:srgbClr val="FFC964"/>
      </a:accent5>
      <a:accent6>
        <a:srgbClr val="DCD7CE"/>
      </a:accent6>
      <a:hlink>
        <a:srgbClr val="1E1E1E"/>
      </a:hlink>
      <a:folHlink>
        <a:srgbClr val="F7F6F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Benutzerdefiniertes Design">
  <a:themeElements>
    <a:clrScheme name="Farbenkit Landeskirche">
      <a:dk1>
        <a:srgbClr val="1E1E1E"/>
      </a:dk1>
      <a:lt1>
        <a:sysClr val="window" lastClr="FFFFFF"/>
      </a:lt1>
      <a:dk2>
        <a:srgbClr val="1E1E1E"/>
      </a:dk2>
      <a:lt2>
        <a:srgbClr val="E7E6E6"/>
      </a:lt2>
      <a:accent1>
        <a:srgbClr val="00BDD0"/>
      </a:accent1>
      <a:accent2>
        <a:srgbClr val="92E3EB"/>
      </a:accent2>
      <a:accent3>
        <a:srgbClr val="FF6244"/>
      </a:accent3>
      <a:accent4>
        <a:srgbClr val="00AF69"/>
      </a:accent4>
      <a:accent5>
        <a:srgbClr val="FFC964"/>
      </a:accent5>
      <a:accent6>
        <a:srgbClr val="DCD7CE"/>
      </a:accent6>
      <a:hlink>
        <a:srgbClr val="1E1E1E"/>
      </a:hlink>
      <a:folHlink>
        <a:srgbClr val="F7F6F5"/>
      </a:folHlink>
    </a:clrScheme>
    <a:fontScheme name="Benutzerdefinier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Benutzerdefiniertes Design">
  <a:themeElements>
    <a:clrScheme name="Farbenkit Landeskirche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00BDD0"/>
      </a:accent1>
      <a:accent2>
        <a:srgbClr val="92E3EB"/>
      </a:accent2>
      <a:accent3>
        <a:srgbClr val="FF6244"/>
      </a:accent3>
      <a:accent4>
        <a:srgbClr val="00AF69"/>
      </a:accent4>
      <a:accent5>
        <a:srgbClr val="FFC964"/>
      </a:accent5>
      <a:accent6>
        <a:srgbClr val="DCD7CE"/>
      </a:accent6>
      <a:hlink>
        <a:srgbClr val="1E1E1E"/>
      </a:hlink>
      <a:folHlink>
        <a:srgbClr val="F7F6F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TM10001115[[fn=Paket]]</Template>
  <TotalTime>0</TotalTime>
  <Words>141</Words>
  <Application>Microsoft Office PowerPoint</Application>
  <PresentationFormat>Breitbild</PresentationFormat>
  <Paragraphs>45</Paragraphs>
  <Slides>9</Slides>
  <Notes>8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9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Quattrocento</vt:lpstr>
      <vt:lpstr>Benutzerdefiniertes Design</vt:lpstr>
      <vt:lpstr>1_Benutzerdefiniertes Design</vt:lpstr>
      <vt:lpstr>2_Benutzerdefiniertes Design</vt:lpstr>
      <vt:lpstr>3_Benutzerdefiniertes Design</vt:lpstr>
      <vt:lpstr>4_Benutzerdefiniertes Design</vt:lpstr>
      <vt:lpstr>5_Benutzerdefiniertes Design</vt:lpstr>
      <vt:lpstr>6_Benutzerdefiniertes Design</vt:lpstr>
      <vt:lpstr>PowerPoint-Präsentation</vt:lpstr>
      <vt:lpstr>Unser Auftrag</vt:lpstr>
      <vt:lpstr>Was zählt: Menschen</vt:lpstr>
      <vt:lpstr>Kirche und Gesellschaft Säkularisierung</vt:lpstr>
      <vt:lpstr>Das liebe Geld</vt:lpstr>
      <vt:lpstr>Personal</vt:lpstr>
      <vt:lpstr>Jetzt gemeinsam handeln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#kirche.mutig.machen. Die Evangelische Kirche der Pfalz im Wandel</dc:title>
  <dc:creator>von Eckardstein-Anheier Friederike</dc:creator>
  <cp:lastModifiedBy>von Eckardstein-Anheier Friederike</cp:lastModifiedBy>
  <cp:revision>1207</cp:revision>
  <dcterms:created xsi:type="dcterms:W3CDTF">2025-07-07T12:30:24Z</dcterms:created>
  <dcterms:modified xsi:type="dcterms:W3CDTF">2026-01-31T10:34:24Z</dcterms:modified>
</cp:coreProperties>
</file>